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2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12192000" cy="6858000"/>
  <p:notesSz cx="6858000" cy="9144000"/>
  <p:embeddedFontLst>
    <p:embeddedFont>
      <p:font typeface="Cambria Math" panose="02040503050406030204" pitchFamily="18" charset="0"/>
      <p:regular r:id="rId70"/>
    </p:embeddedFont>
    <p:embeddedFont>
      <p:font typeface="Helvetica Neue" panose="02000503000000020004" pitchFamily="2" charset="0"/>
      <p:regular r:id="rId71"/>
      <p:bold r:id="rId72"/>
      <p:italic r:id="rId73"/>
      <p:boldItalic r:id="rId74"/>
    </p:embeddedFont>
    <p:embeddedFont>
      <p:font typeface="Helvetica Neue Light" panose="02000403000000020004" pitchFamily="2" charset="0"/>
      <p:regular r:id="rId75"/>
      <p:bold r:id="rId76"/>
      <p:italic r:id="rId77"/>
      <p:boldItalic r:id="rId78"/>
    </p:embeddedFont>
    <p:embeddedFont>
      <p:font typeface="Noto Sans Symbols" pitchFamily="2" charset="0"/>
      <p:regular r:id="rId79"/>
      <p:bold r:id="rId80"/>
    </p:embeddedFont>
    <p:embeddedFont>
      <p:font typeface="Rockwell" panose="02060603020205020403" pitchFamily="18" charset="77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5" roundtripDataSignature="AMtx7miN6J+sABiSlYeOWDCeXkaWaZyU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2041"/>
  </p:normalViewPr>
  <p:slideViewPr>
    <p:cSldViewPr snapToGrid="0">
      <p:cViewPr>
        <p:scale>
          <a:sx n="122" d="100"/>
          <a:sy n="122" d="100"/>
        </p:scale>
        <p:origin x="-103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3c57bf4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3c57bf4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f3c57bf4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3c57bf4d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3c57bf4d6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f3c57bf4d6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3c57bf4d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3c57bf4d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1f3c57bf4d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f3c57bf4d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f3c57bf4d6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1f3c57bf4d6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3c57bf4d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3c57bf4d6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1f3c57bf4d6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3c57bf4d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3c57bf4d6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f3c57bf4d6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Google Shape;84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that other distance measures other than dot products could be used (e.g., Euclidean distance), but the dot product is the standard measure of similarity used. </a:t>
            </a:r>
            <a:endParaRPr/>
          </a:p>
        </p:txBody>
      </p:sp>
      <p:sp>
        <p:nvSpPr>
          <p:cNvPr id="846" name="Google Shape;846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Goyal, P., &amp; Ferrara, E. (2018). Graph embedding techniques, applications, and performance: A survey.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Knowledge-Based Systems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151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78-94.</a:t>
            </a:r>
            <a:b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https://pdf.sciencedirectassets.com/271505/1-s2.0-S0950705118X00112/1-s2.0-S0950705118301540/main.pdf</a:t>
            </a:r>
            <a:endParaRPr/>
          </a:p>
        </p:txBody>
      </p:sp>
      <p:sp>
        <p:nvSpPr>
          <p:cNvPr id="877" name="Google Shape;877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5" name="Google Shape;91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Complementary cumulative distribution function</a:t>
            </a:r>
            <a:endParaRPr/>
          </a:p>
        </p:txBody>
      </p:sp>
      <p:sp>
        <p:nvSpPr>
          <p:cNvPr id="916" name="Google Shape;916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2" name="Google Shape;97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Cumulative advantage amplifies biases in individual preferences (homophily)</a:t>
            </a:r>
            <a:endParaRPr/>
          </a:p>
        </p:txBody>
      </p:sp>
      <p:sp>
        <p:nvSpPr>
          <p:cNvPr id="973" name="Google Shape;973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2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1"/>
          <p:cNvSpPr txBox="1">
            <a:spLocks noGrp="1"/>
          </p:cNvSpPr>
          <p:nvPr>
            <p:ph type="title"/>
          </p:nvPr>
        </p:nvSpPr>
        <p:spPr>
          <a:xfrm>
            <a:off x="595745" y="4800600"/>
            <a:ext cx="109728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1"/>
          <p:cNvSpPr>
            <a:spLocks noGrp="1"/>
          </p:cNvSpPr>
          <p:nvPr>
            <p:ph type="pic" idx="2"/>
          </p:nvPr>
        </p:nvSpPr>
        <p:spPr>
          <a:xfrm>
            <a:off x="595745" y="612775"/>
            <a:ext cx="10972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71"/>
          <p:cNvSpPr txBox="1">
            <a:spLocks noGrp="1"/>
          </p:cNvSpPr>
          <p:nvPr>
            <p:ph type="body" idx="1"/>
          </p:nvPr>
        </p:nvSpPr>
        <p:spPr>
          <a:xfrm>
            <a:off x="595745" y="5367338"/>
            <a:ext cx="109728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2"/>
          <p:cNvSpPr txBox="1">
            <a:spLocks noGrp="1"/>
          </p:cNvSpPr>
          <p:nvPr>
            <p:ph type="body" idx="1"/>
          </p:nvPr>
        </p:nvSpPr>
        <p:spPr>
          <a:xfrm rot="5400000">
            <a:off x="3604418" y="-1851818"/>
            <a:ext cx="49831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3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5"/>
          <p:cNvSpPr txBox="1">
            <a:spLocks noGrp="1"/>
          </p:cNvSpPr>
          <p:nvPr>
            <p:ph type="body" idx="1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body" idx="2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pic>
        <p:nvPicPr>
          <p:cNvPr id="30" name="Google Shape;30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7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body" idx="1"/>
          </p:nvPr>
        </p:nvSpPr>
        <p:spPr>
          <a:xfrm>
            <a:off x="609600" y="1254697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body" idx="2"/>
          </p:nvPr>
        </p:nvSpPr>
        <p:spPr>
          <a:xfrm>
            <a:off x="609600" y="1999491"/>
            <a:ext cx="5386917" cy="412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body" idx="3"/>
          </p:nvPr>
        </p:nvSpPr>
        <p:spPr>
          <a:xfrm>
            <a:off x="6193369" y="125469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body" idx="4"/>
          </p:nvPr>
        </p:nvSpPr>
        <p:spPr>
          <a:xfrm>
            <a:off x="6193369" y="1999491"/>
            <a:ext cx="5389033" cy="412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43" name="Google Shape;43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saic with Caption">
  <p:cSld name="Mosaic with 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9"/>
          <p:cNvSpPr/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9"/>
          <p:cNvSpPr/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9"/>
          <p:cNvSpPr/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9"/>
          <p:cNvSpPr>
            <a:spLocks noGrp="1"/>
          </p:cNvSpPr>
          <p:nvPr>
            <p:ph type="pic" idx="2"/>
          </p:nvPr>
        </p:nvSpPr>
        <p:spPr>
          <a:xfrm>
            <a:off x="7538375" y="4496738"/>
            <a:ext cx="2253380" cy="163893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69"/>
          <p:cNvSpPr>
            <a:spLocks noGrp="1"/>
          </p:cNvSpPr>
          <p:nvPr>
            <p:ph type="pic" idx="3"/>
          </p:nvPr>
        </p:nvSpPr>
        <p:spPr>
          <a:xfrm>
            <a:off x="7538375" y="971967"/>
            <a:ext cx="2253380" cy="163575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69"/>
          <p:cNvSpPr>
            <a:spLocks noGrp="1"/>
          </p:cNvSpPr>
          <p:nvPr>
            <p:ph type="pic" idx="4"/>
          </p:nvPr>
        </p:nvSpPr>
        <p:spPr>
          <a:xfrm>
            <a:off x="9936127" y="2733854"/>
            <a:ext cx="2253380" cy="163784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69"/>
          <p:cNvSpPr txBox="1">
            <a:spLocks noGrp="1"/>
          </p:cNvSpPr>
          <p:nvPr>
            <p:ph type="body" idx="1"/>
          </p:nvPr>
        </p:nvSpPr>
        <p:spPr>
          <a:xfrm>
            <a:off x="630135" y="981113"/>
            <a:ext cx="6500261" cy="516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3" name="Google Shape;53;p69"/>
          <p:cNvSpPr txBox="1">
            <a:spLocks noGrp="1"/>
          </p:cNvSpPr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0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0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70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1"/>
          <p:cNvSpPr txBox="1">
            <a:spLocks noGrp="1"/>
          </p:cNvSpPr>
          <p:nvPr>
            <p:ph type="body" idx="1"/>
          </p:nvPr>
        </p:nvSpPr>
        <p:spPr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" name="Google Shape;12;p61"/>
          <p:cNvCxnSpPr/>
          <p:nvPr/>
        </p:nvCxnSpPr>
        <p:spPr>
          <a:xfrm>
            <a:off x="0" y="62230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8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61"/>
          <p:cNvSpPr txBox="1"/>
          <p:nvPr/>
        </p:nvSpPr>
        <p:spPr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>
                <a:solidFill>
                  <a:srgbClr val="8E0000"/>
                </a:solidFill>
                <a:latin typeface="Arial"/>
                <a:ea typeface="Arial"/>
                <a:cs typeface="Arial"/>
                <a:sym typeface="Arial"/>
              </a:rPr>
              <a:t>Information Sciences Institute</a:t>
            </a:r>
            <a:endParaRPr/>
          </a:p>
        </p:txBody>
      </p:sp>
      <p:pic>
        <p:nvPicPr>
          <p:cNvPr id="14" name="Google Shape;14;p61"/>
          <p:cNvPicPr preferRelativeResize="0"/>
          <p:nvPr/>
        </p:nvPicPr>
        <p:blipFill rotWithShape="1">
          <a:blip r:embed="rId13">
            <a:alphaModFix/>
          </a:blip>
          <a:srcRect t="6665" b="13334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scholar.google.com/scholar?oi=bibs&amp;cluster=12883788770783506035&amp;btnI=1&amp;hl=e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hyperlink" Target="https://arxiv.org/abs/2103.10944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g"/><Relationship Id="rId4" Type="http://schemas.openxmlformats.org/officeDocument/2006/relationships/hyperlink" Target="https://arxiv.org/abs/2103.10944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BIAS IN NETWORKS: LINK PREDICTION</a:t>
            </a:r>
            <a:endParaRPr/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 dirty="0"/>
              <a:t>Keith Burghardt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March 18,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0F22-DCBE-EDD0-2E81-A97C2668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DAC7A-F833-1510-93D3-6606B982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51" y="1797269"/>
            <a:ext cx="5084697" cy="3914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B4CE1-0DBB-C864-37C1-B620EB7855A7}"/>
              </a:ext>
            </a:extLst>
          </p:cNvPr>
          <p:cNvSpPr txBox="1"/>
          <p:nvPr/>
        </p:nvSpPr>
        <p:spPr>
          <a:xfrm>
            <a:off x="451944" y="987562"/>
            <a:ext cx="48397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</a:rPr>
              <a:t>Efficiently</a:t>
            </a:r>
            <a:r>
              <a:rPr lang="en-US" sz="3000" dirty="0"/>
              <a:t> navigate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7E2C2-8060-04A3-682C-796CAEF23374}"/>
              </a:ext>
            </a:extLst>
          </p:cNvPr>
          <p:cNvSpPr txBox="1"/>
          <p:nvPr/>
        </p:nvSpPr>
        <p:spPr>
          <a:xfrm>
            <a:off x="6721365" y="956454"/>
            <a:ext cx="5117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Inefficiently</a:t>
            </a:r>
            <a:r>
              <a:rPr lang="en-US" sz="3000" dirty="0"/>
              <a:t> navigate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0CFFB-0A37-810A-F368-2B03D1BF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54" y="1650082"/>
            <a:ext cx="5368159" cy="41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9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Social networks are searchable</a:t>
            </a:r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body" idx="1"/>
          </p:nvPr>
        </p:nvSpPr>
        <p:spPr>
          <a:xfrm>
            <a:off x="906308" y="1068388"/>
            <a:ext cx="9304492" cy="309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Milgram experiments showed that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Short chains exist!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People can find them!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Using only local knowledge (who their friends are, their location and profession)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How are short chains discovered with this limited information?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Hint: geographic information? 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39" name="Google Shape;139;p10" descr="http://www.ams.org/images/fcarc-august2012-milgram.path.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2750" y="4229101"/>
            <a:ext cx="57150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0"/>
          <p:cNvSpPr txBox="1"/>
          <p:nvPr/>
        </p:nvSpPr>
        <p:spPr>
          <a:xfrm>
            <a:off x="7627938" y="6315075"/>
            <a:ext cx="10287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[Milgram]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Kleinberg model of geographic links</a:t>
            </a:r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body" idx="1"/>
          </p:nvPr>
        </p:nvSpPr>
        <p:spPr>
          <a:xfrm>
            <a:off x="971044" y="1068388"/>
            <a:ext cx="9239756" cy="95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Incorporate geographic distance in the distribution of links </a:t>
            </a:r>
            <a:endParaRPr/>
          </a:p>
        </p:txBody>
      </p:sp>
      <p:pic>
        <p:nvPicPr>
          <p:cNvPr id="147" name="Google Shape;147;p11" descr="http://www.ams.org/images/fcarc-august2012-grid.distanc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1388" y="2506663"/>
            <a:ext cx="26479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1" descr="http://www.ams.org/images/fcarc-august2012-grid.connectio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50" y="2506663"/>
            <a:ext cx="26479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1"/>
          <p:cNvSpPr txBox="1"/>
          <p:nvPr/>
        </p:nvSpPr>
        <p:spPr>
          <a:xfrm>
            <a:off x="5502275" y="1709738"/>
            <a:ext cx="4205288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to all nodes within distance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then add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long range links with probability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baseline="30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150" name="Google Shape;150;p11"/>
          <p:cNvSpPr txBox="1"/>
          <p:nvPr/>
        </p:nvSpPr>
        <p:spPr>
          <a:xfrm>
            <a:off x="2293938" y="1709738"/>
            <a:ext cx="248285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between nodes is d</a:t>
            </a:r>
            <a:endParaRPr/>
          </a:p>
        </p:txBody>
      </p:sp>
      <p:sp>
        <p:nvSpPr>
          <p:cNvPr id="151" name="Google Shape;151;p11"/>
          <p:cNvSpPr txBox="1"/>
          <p:nvPr/>
        </p:nvSpPr>
        <p:spPr>
          <a:xfrm>
            <a:off x="609600" y="5728914"/>
            <a:ext cx="975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Kleinberg, J. M. (2000). Navigation in a small world. </a:t>
            </a:r>
            <a:r>
              <a:rPr lang="en-US" sz="1800" b="0" i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Nature</a:t>
            </a:r>
            <a:r>
              <a:rPr lang="en-US" sz="1800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800" b="0" i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406</a:t>
            </a:r>
            <a:r>
              <a:rPr lang="en-US" sz="1800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(6798), 845-845.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does this affect short chains?</a:t>
            </a:r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body" idx="1"/>
          </p:nvPr>
        </p:nvSpPr>
        <p:spPr>
          <a:xfrm>
            <a:off x="720191" y="1068389"/>
            <a:ext cx="6793791" cy="557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Simulate Milgram experiment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at each time step, a node selects a friend who is closer to the target (in lattice space) and forwards the letter to it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Each node uses only local information about its own social network and not the entire structure of the network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Network is searchable via a greedy algorithm when a=2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i.e., probability to form a link drops as square of distance</a:t>
            </a:r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Given real networks do not satisfy this result exactly, we assume that real life is more complicated (moreover, this ignores lost messages)</a:t>
            </a:r>
            <a:endParaRPr dirty="0"/>
          </a:p>
          <a:p>
            <a:pPr marL="114300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pic>
        <p:nvPicPr>
          <p:cNvPr id="158" name="Google Shape;158;p12" descr="http://www.ams.org/images/fcarc-august2012-alpha.plo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6790" y="2103437"/>
            <a:ext cx="39719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 txBox="1"/>
          <p:nvPr/>
        </p:nvSpPr>
        <p:spPr>
          <a:xfrm>
            <a:off x="9367309" y="4751387"/>
            <a:ext cx="890588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endParaRPr/>
          </a:p>
        </p:txBody>
      </p:sp>
      <p:sp>
        <p:nvSpPr>
          <p:cNvPr id="160" name="Google Shape;160;p12"/>
          <p:cNvSpPr txBox="1"/>
          <p:nvPr/>
        </p:nvSpPr>
        <p:spPr>
          <a:xfrm rot="-5400000">
            <a:off x="6832349" y="3054364"/>
            <a:ext cx="147955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delivery time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Strength of social ties</a:t>
            </a:r>
            <a:endParaRPr/>
          </a:p>
        </p:txBody>
      </p:sp>
      <p:pic>
        <p:nvPicPr>
          <p:cNvPr id="166" name="Google Shape;166;p13" descr="C:\Users\lerman\Dropbox\my-projects\networks\karate_ti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376" y="1264171"/>
            <a:ext cx="5210175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 txBox="1"/>
          <p:nvPr/>
        </p:nvSpPr>
        <p:spPr>
          <a:xfrm>
            <a:off x="7772231" y="3884474"/>
            <a:ext cx="318293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microscopic structure (i.e., strength of social ties) affect macroscopic phenomena (e.g., spread of information)?</a:t>
            </a:r>
            <a:endParaRPr/>
          </a:p>
        </p:txBody>
      </p:sp>
      <p:sp>
        <p:nvSpPr>
          <p:cNvPr id="168" name="Google Shape;168;p13"/>
          <p:cNvSpPr txBox="1"/>
          <p:nvPr/>
        </p:nvSpPr>
        <p:spPr>
          <a:xfrm>
            <a:off x="6281738" y="2635251"/>
            <a:ext cx="38862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all ties are created equal</a:t>
            </a:r>
            <a:endParaRPr/>
          </a:p>
        </p:txBody>
      </p:sp>
      <p:sp>
        <p:nvSpPr>
          <p:cNvPr id="169" name="Google Shape;169;p13"/>
          <p:cNvSpPr txBox="1"/>
          <p:nvPr/>
        </p:nvSpPr>
        <p:spPr>
          <a:xfrm>
            <a:off x="5160963" y="1568451"/>
            <a:ext cx="2006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= social tie</a:t>
            </a:r>
            <a:endParaRPr/>
          </a:p>
        </p:txBody>
      </p:sp>
      <p:sp>
        <p:nvSpPr>
          <p:cNvPr id="170" name="Google Shape;170;p13"/>
          <p:cNvSpPr txBox="1"/>
          <p:nvPr/>
        </p:nvSpPr>
        <p:spPr>
          <a:xfrm>
            <a:off x="430537" y="3792539"/>
            <a:ext cx="2887663" cy="230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macroscopic structure (i.e., network topology) predict microscopic (i.e., interpersonal) relationship?</a:t>
            </a:r>
            <a:endParaRPr/>
          </a:p>
        </p:txBody>
      </p:sp>
      <p:sp>
        <p:nvSpPr>
          <p:cNvPr id="171" name="Google Shape;171;p13"/>
          <p:cNvSpPr txBox="1"/>
          <p:nvPr/>
        </p:nvSpPr>
        <p:spPr>
          <a:xfrm>
            <a:off x="8581496" y="887959"/>
            <a:ext cx="18399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Granovetter 1973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/>
          <p:nvPr/>
        </p:nvSpPr>
        <p:spPr>
          <a:xfrm rot="-5400000">
            <a:off x="4711700" y="4514850"/>
            <a:ext cx="414338" cy="43973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4"/>
          <p:cNvSpPr/>
          <p:nvPr/>
        </p:nvSpPr>
        <p:spPr>
          <a:xfrm rot="-5400000">
            <a:off x="3940176" y="3930651"/>
            <a:ext cx="415925" cy="44132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4"/>
          <p:cNvSpPr/>
          <p:nvPr/>
        </p:nvSpPr>
        <p:spPr>
          <a:xfrm rot="-5400000">
            <a:off x="3940176" y="5099051"/>
            <a:ext cx="415925" cy="44132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4"/>
          <p:cNvSpPr/>
          <p:nvPr/>
        </p:nvSpPr>
        <p:spPr>
          <a:xfrm rot="-5400000">
            <a:off x="6540501" y="5084763"/>
            <a:ext cx="414337" cy="43973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4"/>
          <p:cNvSpPr/>
          <p:nvPr/>
        </p:nvSpPr>
        <p:spPr>
          <a:xfrm rot="-5400000">
            <a:off x="6539707" y="3939382"/>
            <a:ext cx="415925" cy="43973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4"/>
          <p:cNvSpPr/>
          <p:nvPr/>
        </p:nvSpPr>
        <p:spPr>
          <a:xfrm rot="-5400000">
            <a:off x="3314701" y="4494213"/>
            <a:ext cx="414337" cy="43973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14"/>
          <p:cNvCxnSpPr>
            <a:stCxn id="178" idx="6"/>
            <a:endCxn id="177" idx="2"/>
          </p:cNvCxnSpPr>
          <p:nvPr/>
        </p:nvCxnSpPr>
        <p:spPr>
          <a:xfrm rot="10800000">
            <a:off x="4148139" y="4359351"/>
            <a:ext cx="0" cy="7524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14"/>
          <p:cNvCxnSpPr>
            <a:stCxn id="178" idx="7"/>
            <a:endCxn id="181" idx="3"/>
          </p:cNvCxnSpPr>
          <p:nvPr/>
        </p:nvCxnSpPr>
        <p:spPr>
          <a:xfrm rot="10800000">
            <a:off x="3677407" y="4860662"/>
            <a:ext cx="314700" cy="3120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14"/>
          <p:cNvCxnSpPr>
            <a:stCxn id="177" idx="1"/>
            <a:endCxn id="181" idx="5"/>
          </p:cNvCxnSpPr>
          <p:nvPr/>
        </p:nvCxnSpPr>
        <p:spPr>
          <a:xfrm flipH="1">
            <a:off x="3677407" y="4298365"/>
            <a:ext cx="314700" cy="2691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4"/>
          <p:cNvCxnSpPr>
            <a:stCxn id="178" idx="5"/>
            <a:endCxn id="176" idx="1"/>
          </p:cNvCxnSpPr>
          <p:nvPr/>
        </p:nvCxnSpPr>
        <p:spPr>
          <a:xfrm rot="10800000" flipH="1">
            <a:off x="4304170" y="4881062"/>
            <a:ext cx="459300" cy="2916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14"/>
          <p:cNvCxnSpPr>
            <a:stCxn id="181" idx="4"/>
            <a:endCxn id="176" idx="0"/>
          </p:cNvCxnSpPr>
          <p:nvPr/>
        </p:nvCxnSpPr>
        <p:spPr>
          <a:xfrm>
            <a:off x="3741739" y="4714082"/>
            <a:ext cx="957300" cy="207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" name="Google Shape;187;p14"/>
          <p:cNvCxnSpPr>
            <a:stCxn id="188" idx="3"/>
            <a:endCxn id="179" idx="0"/>
          </p:cNvCxnSpPr>
          <p:nvPr/>
        </p:nvCxnSpPr>
        <p:spPr>
          <a:xfrm>
            <a:off x="5955403" y="4881210"/>
            <a:ext cx="572400" cy="4233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p14"/>
          <p:cNvCxnSpPr>
            <a:stCxn id="188" idx="5"/>
            <a:endCxn id="180" idx="0"/>
          </p:cNvCxnSpPr>
          <p:nvPr/>
        </p:nvCxnSpPr>
        <p:spPr>
          <a:xfrm rot="10800000" flipH="1">
            <a:off x="5955403" y="4159229"/>
            <a:ext cx="572400" cy="4290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Social ties</a:t>
            </a:r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body" idx="1"/>
          </p:nvPr>
        </p:nvSpPr>
        <p:spPr>
          <a:xfrm>
            <a:off x="882032" y="1068389"/>
            <a:ext cx="9328768" cy="273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Strength of a tie between two people is characterized by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Frequency and length of interactions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Emotional intensity of interactions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Intimacy, …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b="1">
                <a:solidFill>
                  <a:srgbClr val="FF0000"/>
                </a:solidFill>
              </a:rPr>
              <a:t>Strong ties </a:t>
            </a:r>
            <a:r>
              <a:rPr lang="en-US"/>
              <a:t>vs </a:t>
            </a:r>
            <a:r>
              <a:rPr lang="en-US" b="1">
                <a:solidFill>
                  <a:srgbClr val="0070C0"/>
                </a:solidFill>
              </a:rPr>
              <a:t>weak ties</a:t>
            </a:r>
            <a:endParaRPr/>
          </a:p>
        </p:txBody>
      </p:sp>
      <p:sp>
        <p:nvSpPr>
          <p:cNvPr id="192" name="Google Shape;192;p14"/>
          <p:cNvSpPr/>
          <p:nvPr/>
        </p:nvSpPr>
        <p:spPr>
          <a:xfrm rot="-5400000">
            <a:off x="7497764" y="3935414"/>
            <a:ext cx="414337" cy="43973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4"/>
          <p:cNvSpPr/>
          <p:nvPr/>
        </p:nvSpPr>
        <p:spPr>
          <a:xfrm rot="-5400000">
            <a:off x="7497764" y="5087939"/>
            <a:ext cx="414337" cy="43973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14"/>
          <p:cNvCxnSpPr>
            <a:stCxn id="180" idx="4"/>
            <a:endCxn id="192" idx="0"/>
          </p:cNvCxnSpPr>
          <p:nvPr/>
        </p:nvCxnSpPr>
        <p:spPr>
          <a:xfrm rot="10800000" flipH="1">
            <a:off x="6967538" y="4155351"/>
            <a:ext cx="517500" cy="39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14"/>
          <p:cNvCxnSpPr>
            <a:stCxn id="179" idx="4"/>
            <a:endCxn id="193" idx="0"/>
          </p:cNvCxnSpPr>
          <p:nvPr/>
        </p:nvCxnSpPr>
        <p:spPr>
          <a:xfrm>
            <a:off x="6967538" y="5304632"/>
            <a:ext cx="517500" cy="33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14"/>
          <p:cNvCxnSpPr>
            <a:stCxn id="192" idx="2"/>
            <a:endCxn id="193" idx="6"/>
          </p:cNvCxnSpPr>
          <p:nvPr/>
        </p:nvCxnSpPr>
        <p:spPr>
          <a:xfrm>
            <a:off x="7704933" y="4362451"/>
            <a:ext cx="0" cy="7383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14"/>
          <p:cNvCxnSpPr>
            <a:stCxn id="180" idx="2"/>
            <a:endCxn id="179" idx="6"/>
          </p:cNvCxnSpPr>
          <p:nvPr/>
        </p:nvCxnSpPr>
        <p:spPr>
          <a:xfrm>
            <a:off x="6747670" y="4367214"/>
            <a:ext cx="0" cy="7302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14"/>
          <p:cNvCxnSpPr>
            <a:stCxn id="180" idx="3"/>
            <a:endCxn id="193" idx="7"/>
          </p:cNvCxnSpPr>
          <p:nvPr/>
        </p:nvCxnSpPr>
        <p:spPr>
          <a:xfrm>
            <a:off x="6903140" y="4306303"/>
            <a:ext cx="646200" cy="8550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14"/>
          <p:cNvCxnSpPr>
            <a:stCxn id="179" idx="5"/>
            <a:endCxn id="192" idx="1"/>
          </p:cNvCxnSpPr>
          <p:nvPr/>
        </p:nvCxnSpPr>
        <p:spPr>
          <a:xfrm rot="10800000" flipH="1">
            <a:off x="6903140" y="4301642"/>
            <a:ext cx="646200" cy="8565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14"/>
          <p:cNvSpPr txBox="1"/>
          <p:nvPr/>
        </p:nvSpPr>
        <p:spPr>
          <a:xfrm>
            <a:off x="2006601" y="3948113"/>
            <a:ext cx="118442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Strong ties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Friends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Family </a:t>
            </a:r>
            <a:endParaRPr/>
          </a:p>
        </p:txBody>
      </p:sp>
      <p:sp>
        <p:nvSpPr>
          <p:cNvPr id="201" name="Google Shape;201;p14"/>
          <p:cNvSpPr txBox="1"/>
          <p:nvPr/>
        </p:nvSpPr>
        <p:spPr>
          <a:xfrm>
            <a:off x="8356600" y="3954464"/>
            <a:ext cx="184044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Weak ties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Acquaintances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Co-workers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Neighbors</a:t>
            </a:r>
            <a:endParaRPr/>
          </a:p>
        </p:txBody>
      </p:sp>
      <p:sp>
        <p:nvSpPr>
          <p:cNvPr id="188" name="Google Shape;188;p14"/>
          <p:cNvSpPr/>
          <p:nvPr/>
        </p:nvSpPr>
        <p:spPr>
          <a:xfrm rot="-5400000">
            <a:off x="5592763" y="4514851"/>
            <a:ext cx="414338" cy="43973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14"/>
          <p:cNvCxnSpPr>
            <a:stCxn id="176" idx="4"/>
            <a:endCxn id="188" idx="0"/>
          </p:cNvCxnSpPr>
          <p:nvPr/>
        </p:nvCxnSpPr>
        <p:spPr>
          <a:xfrm>
            <a:off x="5138738" y="4734719"/>
            <a:ext cx="4413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Measuring tie strength</a:t>
            </a: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493614" y="770639"/>
            <a:ext cx="11563519" cy="247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Intensity and duration of social interactions is reflected in network structure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Consider nodes A and B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Set S={C, D, E, …} of all nodes tied to </a:t>
            </a:r>
            <a:r>
              <a:rPr lang="en-US" i="1"/>
              <a:t>either </a:t>
            </a:r>
            <a:r>
              <a:rPr lang="en-US"/>
              <a:t>or </a:t>
            </a:r>
            <a:r>
              <a:rPr lang="en-US" i="1"/>
              <a:t>both</a:t>
            </a:r>
            <a:r>
              <a:rPr lang="en-US"/>
              <a:t> A &amp; B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Hypothesis: the stronger the tie between A &amp; B, the larger the number of nodes in S to whom both A &amp; B are tied</a:t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4878389" y="3642071"/>
            <a:ext cx="549275" cy="54768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4878389" y="4877146"/>
            <a:ext cx="549275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2955926" y="3130896"/>
            <a:ext cx="549275" cy="54768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2955926" y="3915121"/>
            <a:ext cx="549275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2911475" y="4694583"/>
            <a:ext cx="547688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2955926" y="5489921"/>
            <a:ext cx="549275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9010650" y="3168996"/>
            <a:ext cx="547688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216" name="Google Shape;216;p15"/>
          <p:cNvSpPr/>
          <p:nvPr/>
        </p:nvSpPr>
        <p:spPr>
          <a:xfrm>
            <a:off x="9010650" y="3954807"/>
            <a:ext cx="547688" cy="54768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8964614" y="4734271"/>
            <a:ext cx="549275" cy="54768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9010650" y="5529607"/>
            <a:ext cx="547688" cy="54768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7258050" y="3642071"/>
            <a:ext cx="547688" cy="54768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7258050" y="4877146"/>
            <a:ext cx="547688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cxnSp>
        <p:nvCxnSpPr>
          <p:cNvPr id="221" name="Google Shape;221;p15"/>
          <p:cNvCxnSpPr>
            <a:stCxn id="209" idx="2"/>
            <a:endCxn id="211" idx="5"/>
          </p:cNvCxnSpPr>
          <p:nvPr/>
        </p:nvCxnSpPr>
        <p:spPr>
          <a:xfrm rot="10800000">
            <a:off x="3424889" y="3598515"/>
            <a:ext cx="1453500" cy="3174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15"/>
          <p:cNvCxnSpPr>
            <a:stCxn id="209" idx="2"/>
            <a:endCxn id="212" idx="6"/>
          </p:cNvCxnSpPr>
          <p:nvPr/>
        </p:nvCxnSpPr>
        <p:spPr>
          <a:xfrm flipH="1">
            <a:off x="3505289" y="3915915"/>
            <a:ext cx="1373100" cy="2739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15"/>
          <p:cNvCxnSpPr>
            <a:stCxn id="209" idx="2"/>
            <a:endCxn id="213" idx="6"/>
          </p:cNvCxnSpPr>
          <p:nvPr/>
        </p:nvCxnSpPr>
        <p:spPr>
          <a:xfrm flipH="1">
            <a:off x="3459089" y="3915915"/>
            <a:ext cx="1419300" cy="10533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15"/>
          <p:cNvCxnSpPr>
            <a:stCxn id="210" idx="1"/>
            <a:endCxn id="211" idx="5"/>
          </p:cNvCxnSpPr>
          <p:nvPr/>
        </p:nvCxnSpPr>
        <p:spPr>
          <a:xfrm rot="10800000">
            <a:off x="3424628" y="3598285"/>
            <a:ext cx="1534200" cy="13593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15"/>
          <p:cNvCxnSpPr>
            <a:cxnSpLocks/>
            <a:stCxn id="210" idx="3"/>
            <a:endCxn id="214" idx="6"/>
          </p:cNvCxnSpPr>
          <p:nvPr/>
        </p:nvCxnSpPr>
        <p:spPr>
          <a:xfrm flipH="1">
            <a:off x="3505328" y="5345982"/>
            <a:ext cx="1453500" cy="4185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15"/>
          <p:cNvCxnSpPr>
            <a:stCxn id="210" idx="2"/>
            <a:endCxn id="212" idx="6"/>
          </p:cNvCxnSpPr>
          <p:nvPr/>
        </p:nvCxnSpPr>
        <p:spPr>
          <a:xfrm rot="10800000">
            <a:off x="3505289" y="4189684"/>
            <a:ext cx="1373100" cy="9621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15"/>
          <p:cNvCxnSpPr>
            <a:stCxn id="210" idx="2"/>
            <a:endCxn id="213" idx="6"/>
          </p:cNvCxnSpPr>
          <p:nvPr/>
        </p:nvCxnSpPr>
        <p:spPr>
          <a:xfrm rot="10800000">
            <a:off x="3459089" y="4969084"/>
            <a:ext cx="1419300" cy="1827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15"/>
          <p:cNvCxnSpPr>
            <a:stCxn id="219" idx="6"/>
            <a:endCxn id="215" idx="2"/>
          </p:cNvCxnSpPr>
          <p:nvPr/>
        </p:nvCxnSpPr>
        <p:spPr>
          <a:xfrm rot="10800000" flipH="1">
            <a:off x="7805738" y="3443715"/>
            <a:ext cx="1204800" cy="4722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15"/>
          <p:cNvCxnSpPr>
            <a:stCxn id="219" idx="6"/>
            <a:endCxn id="216" idx="2"/>
          </p:cNvCxnSpPr>
          <p:nvPr/>
        </p:nvCxnSpPr>
        <p:spPr>
          <a:xfrm>
            <a:off x="7805738" y="3915915"/>
            <a:ext cx="1204800" cy="3126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15"/>
          <p:cNvCxnSpPr>
            <a:stCxn id="220" idx="6"/>
            <a:endCxn id="217" idx="2"/>
          </p:cNvCxnSpPr>
          <p:nvPr/>
        </p:nvCxnSpPr>
        <p:spPr>
          <a:xfrm rot="10800000" flipH="1">
            <a:off x="7805738" y="5008084"/>
            <a:ext cx="1158900" cy="1437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5"/>
          <p:cNvCxnSpPr>
            <a:stCxn id="220" idx="6"/>
            <a:endCxn id="218" idx="2"/>
          </p:cNvCxnSpPr>
          <p:nvPr/>
        </p:nvCxnSpPr>
        <p:spPr>
          <a:xfrm>
            <a:off x="7805738" y="5151784"/>
            <a:ext cx="1204800" cy="6516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15"/>
          <p:cNvCxnSpPr>
            <a:stCxn id="210" idx="0"/>
            <a:endCxn id="209" idx="4"/>
          </p:cNvCxnSpPr>
          <p:nvPr/>
        </p:nvCxnSpPr>
        <p:spPr>
          <a:xfrm rot="10800000">
            <a:off x="5153027" y="4189846"/>
            <a:ext cx="0" cy="6873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15"/>
          <p:cNvCxnSpPr>
            <a:stCxn id="220" idx="0"/>
            <a:endCxn id="219" idx="4"/>
          </p:cNvCxnSpPr>
          <p:nvPr/>
        </p:nvCxnSpPr>
        <p:spPr>
          <a:xfrm rot="10800000">
            <a:off x="7531894" y="4189846"/>
            <a:ext cx="0" cy="68730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15"/>
          <p:cNvCxnSpPr/>
          <p:nvPr/>
        </p:nvCxnSpPr>
        <p:spPr>
          <a:xfrm>
            <a:off x="7805739" y="3924645"/>
            <a:ext cx="1158875" cy="10922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Measuring tie strength</a:t>
            </a:r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body" idx="1"/>
          </p:nvPr>
        </p:nvSpPr>
        <p:spPr>
          <a:xfrm>
            <a:off x="873940" y="1068389"/>
            <a:ext cx="9336860" cy="247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Strong ties: large overlap in friendship circles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These people spend much time together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Weak ties: small overlap in friendship circles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These people occasionally spend time together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 ties: no overlap in friendship circles</a:t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>
            <a:off x="4878389" y="4052889"/>
            <a:ext cx="549275" cy="54768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242" name="Google Shape;242;p16"/>
          <p:cNvSpPr/>
          <p:nvPr/>
        </p:nvSpPr>
        <p:spPr>
          <a:xfrm>
            <a:off x="4878389" y="5287964"/>
            <a:ext cx="549275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43" name="Google Shape;243;p16"/>
          <p:cNvSpPr/>
          <p:nvPr/>
        </p:nvSpPr>
        <p:spPr>
          <a:xfrm>
            <a:off x="2955926" y="3541714"/>
            <a:ext cx="549275" cy="54768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244" name="Google Shape;244;p16"/>
          <p:cNvSpPr/>
          <p:nvPr/>
        </p:nvSpPr>
        <p:spPr>
          <a:xfrm>
            <a:off x="2955926" y="4325939"/>
            <a:ext cx="549275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2911475" y="5105401"/>
            <a:ext cx="547688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2955926" y="5900739"/>
            <a:ext cx="549275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247" name="Google Shape;247;p16"/>
          <p:cNvSpPr/>
          <p:nvPr/>
        </p:nvSpPr>
        <p:spPr>
          <a:xfrm>
            <a:off x="9010650" y="3579814"/>
            <a:ext cx="547688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9010650" y="4365625"/>
            <a:ext cx="547688" cy="54768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249" name="Google Shape;249;p16"/>
          <p:cNvSpPr/>
          <p:nvPr/>
        </p:nvSpPr>
        <p:spPr>
          <a:xfrm>
            <a:off x="8964614" y="5145089"/>
            <a:ext cx="549275" cy="54768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9010650" y="5940425"/>
            <a:ext cx="547688" cy="54768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251" name="Google Shape;251;p16"/>
          <p:cNvSpPr/>
          <p:nvPr/>
        </p:nvSpPr>
        <p:spPr>
          <a:xfrm>
            <a:off x="7258050" y="4052889"/>
            <a:ext cx="547688" cy="54768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252" name="Google Shape;252;p16"/>
          <p:cNvSpPr/>
          <p:nvPr/>
        </p:nvSpPr>
        <p:spPr>
          <a:xfrm>
            <a:off x="7258050" y="5287964"/>
            <a:ext cx="547688" cy="54927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cxnSp>
        <p:nvCxnSpPr>
          <p:cNvPr id="253" name="Google Shape;253;p16"/>
          <p:cNvCxnSpPr>
            <a:stCxn id="241" idx="2"/>
            <a:endCxn id="243" idx="5"/>
          </p:cNvCxnSpPr>
          <p:nvPr/>
        </p:nvCxnSpPr>
        <p:spPr>
          <a:xfrm rot="10800000">
            <a:off x="3424889" y="4009333"/>
            <a:ext cx="1453500" cy="3174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" name="Google Shape;254;p16"/>
          <p:cNvCxnSpPr>
            <a:stCxn id="241" idx="2"/>
            <a:endCxn id="244" idx="6"/>
          </p:cNvCxnSpPr>
          <p:nvPr/>
        </p:nvCxnSpPr>
        <p:spPr>
          <a:xfrm flipH="1">
            <a:off x="3505289" y="4326733"/>
            <a:ext cx="1373100" cy="2739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16"/>
          <p:cNvCxnSpPr>
            <a:stCxn id="241" idx="2"/>
            <a:endCxn id="245" idx="6"/>
          </p:cNvCxnSpPr>
          <p:nvPr/>
        </p:nvCxnSpPr>
        <p:spPr>
          <a:xfrm flipH="1">
            <a:off x="3459089" y="4326733"/>
            <a:ext cx="1419300" cy="10533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" name="Google Shape;256;p16"/>
          <p:cNvCxnSpPr>
            <a:stCxn id="242" idx="1"/>
            <a:endCxn id="243" idx="5"/>
          </p:cNvCxnSpPr>
          <p:nvPr/>
        </p:nvCxnSpPr>
        <p:spPr>
          <a:xfrm rot="10800000">
            <a:off x="3424628" y="4009103"/>
            <a:ext cx="1534200" cy="13593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16"/>
          <p:cNvCxnSpPr>
            <a:stCxn id="242" idx="3"/>
            <a:endCxn id="246" idx="6"/>
          </p:cNvCxnSpPr>
          <p:nvPr/>
        </p:nvCxnSpPr>
        <p:spPr>
          <a:xfrm flipH="1">
            <a:off x="3505328" y="5756800"/>
            <a:ext cx="1453500" cy="4185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258;p16"/>
          <p:cNvCxnSpPr>
            <a:stCxn id="242" idx="2"/>
            <a:endCxn id="244" idx="6"/>
          </p:cNvCxnSpPr>
          <p:nvPr/>
        </p:nvCxnSpPr>
        <p:spPr>
          <a:xfrm rot="10800000">
            <a:off x="3505289" y="4600502"/>
            <a:ext cx="1373100" cy="9621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16"/>
          <p:cNvCxnSpPr>
            <a:stCxn id="242" idx="2"/>
            <a:endCxn id="245" idx="6"/>
          </p:cNvCxnSpPr>
          <p:nvPr/>
        </p:nvCxnSpPr>
        <p:spPr>
          <a:xfrm rot="10800000">
            <a:off x="3459089" y="5379902"/>
            <a:ext cx="1419300" cy="1827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p16"/>
          <p:cNvCxnSpPr>
            <a:stCxn id="251" idx="6"/>
            <a:endCxn id="247" idx="2"/>
          </p:cNvCxnSpPr>
          <p:nvPr/>
        </p:nvCxnSpPr>
        <p:spPr>
          <a:xfrm rot="10800000" flipH="1">
            <a:off x="7805738" y="3854533"/>
            <a:ext cx="1204800" cy="4722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16"/>
          <p:cNvCxnSpPr>
            <a:stCxn id="251" idx="6"/>
            <a:endCxn id="248" idx="2"/>
          </p:cNvCxnSpPr>
          <p:nvPr/>
        </p:nvCxnSpPr>
        <p:spPr>
          <a:xfrm>
            <a:off x="7805738" y="4326733"/>
            <a:ext cx="1204800" cy="3126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16"/>
          <p:cNvCxnSpPr>
            <a:stCxn id="252" idx="6"/>
            <a:endCxn id="249" idx="2"/>
          </p:cNvCxnSpPr>
          <p:nvPr/>
        </p:nvCxnSpPr>
        <p:spPr>
          <a:xfrm rot="10800000" flipH="1">
            <a:off x="7805738" y="5418902"/>
            <a:ext cx="1158900" cy="1437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16"/>
          <p:cNvCxnSpPr>
            <a:stCxn id="252" idx="6"/>
            <a:endCxn id="250" idx="2"/>
          </p:cNvCxnSpPr>
          <p:nvPr/>
        </p:nvCxnSpPr>
        <p:spPr>
          <a:xfrm>
            <a:off x="7805738" y="5562602"/>
            <a:ext cx="1204800" cy="6516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16"/>
          <p:cNvCxnSpPr>
            <a:stCxn id="242" idx="0"/>
            <a:endCxn id="241" idx="4"/>
          </p:cNvCxnSpPr>
          <p:nvPr/>
        </p:nvCxnSpPr>
        <p:spPr>
          <a:xfrm rot="10800000">
            <a:off x="5153027" y="4600664"/>
            <a:ext cx="0" cy="6873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" name="Google Shape;265;p16"/>
          <p:cNvCxnSpPr>
            <a:stCxn id="252" idx="0"/>
            <a:endCxn id="251" idx="4"/>
          </p:cNvCxnSpPr>
          <p:nvPr/>
        </p:nvCxnSpPr>
        <p:spPr>
          <a:xfrm rot="10800000">
            <a:off x="7531894" y="4600664"/>
            <a:ext cx="0" cy="68730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266;p16"/>
          <p:cNvCxnSpPr>
            <a:stCxn id="251" idx="6"/>
            <a:endCxn id="249" idx="2"/>
          </p:cNvCxnSpPr>
          <p:nvPr/>
        </p:nvCxnSpPr>
        <p:spPr>
          <a:xfrm>
            <a:off x="7805738" y="4326733"/>
            <a:ext cx="1158900" cy="10923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“bridge”</a:t>
            </a:r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body" idx="1"/>
          </p:nvPr>
        </p:nvSpPr>
        <p:spPr>
          <a:xfrm>
            <a:off x="987228" y="1068389"/>
            <a:ext cx="9223572" cy="301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Bridge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 line in a network which provides the only path between two nodes, e.g., A-B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Link A-B provides the only route for information and influence to flow between communities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All bridges are weak ties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Weak ties play an important role in diffusion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273" name="Google Shape;273;p17"/>
          <p:cNvSpPr/>
          <p:nvPr/>
        </p:nvSpPr>
        <p:spPr>
          <a:xfrm>
            <a:off x="4789489" y="5218114"/>
            <a:ext cx="414337" cy="43973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274" name="Google Shape;274;p17"/>
          <p:cNvSpPr/>
          <p:nvPr/>
        </p:nvSpPr>
        <p:spPr>
          <a:xfrm rot="-5400000">
            <a:off x="4019551" y="4632326"/>
            <a:ext cx="415925" cy="44132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 rot="-5400000">
            <a:off x="4019551" y="5800726"/>
            <a:ext cx="415925" cy="441325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/>
          <p:nvPr/>
        </p:nvSpPr>
        <p:spPr>
          <a:xfrm rot="-5400000">
            <a:off x="6619875" y="5788025"/>
            <a:ext cx="414338" cy="43973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7"/>
          <p:cNvSpPr/>
          <p:nvPr/>
        </p:nvSpPr>
        <p:spPr>
          <a:xfrm rot="-5400000">
            <a:off x="6619082" y="4642644"/>
            <a:ext cx="415925" cy="43973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7"/>
          <p:cNvSpPr/>
          <p:nvPr/>
        </p:nvSpPr>
        <p:spPr>
          <a:xfrm rot="-5400000">
            <a:off x="3394076" y="5195888"/>
            <a:ext cx="414337" cy="43973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17"/>
          <p:cNvCxnSpPr>
            <a:stCxn id="275" idx="6"/>
            <a:endCxn id="274" idx="2"/>
          </p:cNvCxnSpPr>
          <p:nvPr/>
        </p:nvCxnSpPr>
        <p:spPr>
          <a:xfrm rot="10800000">
            <a:off x="4227514" y="5061026"/>
            <a:ext cx="0" cy="7524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280;p17"/>
          <p:cNvCxnSpPr>
            <a:stCxn id="275" idx="7"/>
            <a:endCxn id="278" idx="3"/>
          </p:cNvCxnSpPr>
          <p:nvPr/>
        </p:nvCxnSpPr>
        <p:spPr>
          <a:xfrm rot="10800000">
            <a:off x="3756782" y="5562337"/>
            <a:ext cx="314700" cy="3120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" name="Google Shape;281;p17"/>
          <p:cNvCxnSpPr>
            <a:stCxn id="274" idx="1"/>
            <a:endCxn id="278" idx="5"/>
          </p:cNvCxnSpPr>
          <p:nvPr/>
        </p:nvCxnSpPr>
        <p:spPr>
          <a:xfrm flipH="1">
            <a:off x="3756782" y="5000040"/>
            <a:ext cx="314700" cy="2691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17"/>
          <p:cNvCxnSpPr>
            <a:stCxn id="275" idx="5"/>
            <a:endCxn id="273" idx="3"/>
          </p:cNvCxnSpPr>
          <p:nvPr/>
        </p:nvCxnSpPr>
        <p:spPr>
          <a:xfrm rot="10800000" flipH="1">
            <a:off x="4383545" y="5593537"/>
            <a:ext cx="466500" cy="2808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3" name="Google Shape;283;p17"/>
          <p:cNvCxnSpPr>
            <a:stCxn id="278" idx="4"/>
            <a:endCxn id="273" idx="2"/>
          </p:cNvCxnSpPr>
          <p:nvPr/>
        </p:nvCxnSpPr>
        <p:spPr>
          <a:xfrm>
            <a:off x="3821114" y="5415757"/>
            <a:ext cx="968400" cy="222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284;p17"/>
          <p:cNvCxnSpPr>
            <a:stCxn id="285" idx="5"/>
            <a:endCxn id="276" idx="0"/>
          </p:cNvCxnSpPr>
          <p:nvPr/>
        </p:nvCxnSpPr>
        <p:spPr>
          <a:xfrm>
            <a:off x="6024210" y="5593453"/>
            <a:ext cx="582900" cy="4143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" name="Google Shape;286;p17"/>
          <p:cNvCxnSpPr>
            <a:stCxn id="285" idx="7"/>
            <a:endCxn id="277" idx="0"/>
          </p:cNvCxnSpPr>
          <p:nvPr/>
        </p:nvCxnSpPr>
        <p:spPr>
          <a:xfrm rot="10800000" flipH="1">
            <a:off x="6024210" y="4862512"/>
            <a:ext cx="582900" cy="420000"/>
          </a:xfrm>
          <a:prstGeom prst="straightConnector1">
            <a:avLst/>
          </a:prstGeom>
          <a:solidFill>
            <a:schemeClr val="accent1"/>
          </a:solidFill>
          <a:ln w="5715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7" name="Google Shape;287;p17"/>
          <p:cNvSpPr/>
          <p:nvPr/>
        </p:nvSpPr>
        <p:spPr>
          <a:xfrm rot="-5400000">
            <a:off x="7575550" y="4638675"/>
            <a:ext cx="414338" cy="43973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/>
          <p:nvPr/>
        </p:nvSpPr>
        <p:spPr>
          <a:xfrm rot="-5400000">
            <a:off x="7575551" y="5789613"/>
            <a:ext cx="414337" cy="439738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p17"/>
          <p:cNvCxnSpPr>
            <a:stCxn id="277" idx="4"/>
            <a:endCxn id="287" idx="0"/>
          </p:cNvCxnSpPr>
          <p:nvPr/>
        </p:nvCxnSpPr>
        <p:spPr>
          <a:xfrm rot="10800000" flipH="1">
            <a:off x="7046913" y="4858613"/>
            <a:ext cx="516000" cy="39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17"/>
          <p:cNvCxnSpPr>
            <a:stCxn id="276" idx="4"/>
            <a:endCxn id="288" idx="0"/>
          </p:cNvCxnSpPr>
          <p:nvPr/>
        </p:nvCxnSpPr>
        <p:spPr>
          <a:xfrm>
            <a:off x="7046913" y="6007894"/>
            <a:ext cx="516000" cy="15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" name="Google Shape;291;p17"/>
          <p:cNvCxnSpPr>
            <a:stCxn id="287" idx="2"/>
            <a:endCxn id="288" idx="6"/>
          </p:cNvCxnSpPr>
          <p:nvPr/>
        </p:nvCxnSpPr>
        <p:spPr>
          <a:xfrm>
            <a:off x="7782719" y="5065713"/>
            <a:ext cx="0" cy="7365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2" name="Google Shape;292;p17"/>
          <p:cNvCxnSpPr>
            <a:stCxn id="277" idx="2"/>
            <a:endCxn id="276" idx="6"/>
          </p:cNvCxnSpPr>
          <p:nvPr/>
        </p:nvCxnSpPr>
        <p:spPr>
          <a:xfrm>
            <a:off x="6827045" y="5070476"/>
            <a:ext cx="0" cy="7302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" name="Google Shape;293;p17"/>
          <p:cNvCxnSpPr>
            <a:stCxn id="277" idx="3"/>
            <a:endCxn id="288" idx="7"/>
          </p:cNvCxnSpPr>
          <p:nvPr/>
        </p:nvCxnSpPr>
        <p:spPr>
          <a:xfrm>
            <a:off x="6982515" y="5009565"/>
            <a:ext cx="644700" cy="8535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" name="Google Shape;294;p17"/>
          <p:cNvCxnSpPr>
            <a:stCxn id="276" idx="5"/>
            <a:endCxn id="287" idx="1"/>
          </p:cNvCxnSpPr>
          <p:nvPr/>
        </p:nvCxnSpPr>
        <p:spPr>
          <a:xfrm rot="10800000" flipH="1">
            <a:off x="6982515" y="5004903"/>
            <a:ext cx="644700" cy="856500"/>
          </a:xfrm>
          <a:prstGeom prst="straightConnector1">
            <a:avLst/>
          </a:prstGeom>
          <a:solidFill>
            <a:schemeClr val="accent1"/>
          </a:solidFill>
          <a:ln w="76200" cap="sq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5" name="Google Shape;285;p17"/>
          <p:cNvSpPr/>
          <p:nvPr/>
        </p:nvSpPr>
        <p:spPr>
          <a:xfrm>
            <a:off x="5670550" y="5218114"/>
            <a:ext cx="414338" cy="439737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295" name="Google Shape;295;p17"/>
          <p:cNvCxnSpPr>
            <a:stCxn id="273" idx="6"/>
            <a:endCxn id="285" idx="2"/>
          </p:cNvCxnSpPr>
          <p:nvPr/>
        </p:nvCxnSpPr>
        <p:spPr>
          <a:xfrm>
            <a:off x="5203826" y="5437983"/>
            <a:ext cx="466800" cy="0"/>
          </a:xfrm>
          <a:prstGeom prst="straightConnector1">
            <a:avLst/>
          </a:prstGeom>
          <a:solidFill>
            <a:schemeClr val="accent1"/>
          </a:solidFill>
          <a:ln w="28575" cap="sq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Weak ties &amp; novel information: Job search study</a:t>
            </a:r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body" idx="1"/>
          </p:nvPr>
        </p:nvSpPr>
        <p:spPr>
          <a:xfrm>
            <a:off x="687823" y="1068389"/>
            <a:ext cx="9522977" cy="279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Workers find out about new jobs through personal contacts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does worker-contact tie strength affect chances of learning about the new job?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Measure tie strength by frequency of contact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Often (at least once a week)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Occasionally (less than 2x/week, more than 1x/year) 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Rarely (1x/year or less)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02" name="Google Shape;3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3753" y="3863975"/>
            <a:ext cx="4584700" cy="2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 txBox="1"/>
          <p:nvPr/>
        </p:nvSpPr>
        <p:spPr>
          <a:xfrm>
            <a:off x="2750491" y="4366511"/>
            <a:ext cx="1973262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kind of contacts helped workers (N=54)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jobs?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Bias in networks</a:t>
            </a:r>
            <a:endParaRPr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Individuals are biased in their preferences for who to link to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Homophily (Lazarsfeld and Merton 1954): linked people tend to be more similar than a random pair of individuals</a:t>
            </a:r>
            <a:endParaRPr/>
          </a:p>
          <a:p>
            <a:pPr marL="114300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5472" y="2749052"/>
            <a:ext cx="4968671" cy="321591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 txBox="1"/>
          <p:nvPr/>
        </p:nvSpPr>
        <p:spPr>
          <a:xfrm>
            <a:off x="4600362" y="6299784"/>
            <a:ext cx="61058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Credit: (Easley and Kleinberg, 2010)</a:t>
            </a:r>
            <a:endParaRPr/>
          </a:p>
        </p:txBody>
      </p:sp>
      <p:sp>
        <p:nvSpPr>
          <p:cNvPr id="80" name="Google Shape;80;p2"/>
          <p:cNvSpPr txBox="1"/>
          <p:nvPr/>
        </p:nvSpPr>
        <p:spPr>
          <a:xfrm>
            <a:off x="7095392" y="3938954"/>
            <a:ext cx="462475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Homophily can organize the network into densely-connected, homogeneous components. The friendship network of high school &amp; middle school students, color shows race, and divisions show high school vs middle school.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Job search study</a:t>
            </a:r>
            <a:endParaRPr/>
          </a:p>
        </p:txBody>
      </p:sp>
      <p:sp>
        <p:nvSpPr>
          <p:cNvPr id="309" name="Google Shape;309;p19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Chance encounters with weak ties (college friends, former workmates) provided most of the job leads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“It is remarkable that people receive crucial information form individuals whose very existence they have forgotten”</a:t>
            </a:r>
            <a:endParaRPr/>
          </a:p>
        </p:txBody>
      </p:sp>
      <p:pic>
        <p:nvPicPr>
          <p:cNvPr id="310" name="Google Shape;3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6345" y="3081459"/>
            <a:ext cx="4584700" cy="2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 txBox="1"/>
          <p:nvPr/>
        </p:nvSpPr>
        <p:spPr>
          <a:xfrm>
            <a:off x="1878013" y="4237038"/>
            <a:ext cx="1973262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kind of contacts helped workers (N=54)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jobs?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Length of chains</a:t>
            </a:r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body" idx="1"/>
          </p:nvPr>
        </p:nvSpPr>
        <p:spPr>
          <a:xfrm>
            <a:off x="267037" y="1068388"/>
            <a:ext cx="9943763" cy="200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Granovetter traced job lead back to its source, i.e., where did the contact get information about the job from?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direct lead from the employer 🡪 length 1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Lead from a single intermediary 🡪 length 2</a:t>
            </a:r>
            <a:endParaRPr/>
          </a:p>
        </p:txBody>
      </p:sp>
      <p:pic>
        <p:nvPicPr>
          <p:cNvPr id="318" name="Google Shape;3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3863" y="2882900"/>
            <a:ext cx="4876800" cy="33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8199438" y="4448176"/>
            <a:ext cx="20193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 to getting job lead from ad in newspaper</a:t>
            </a:r>
            <a:endParaRPr/>
          </a:p>
        </p:txBody>
      </p:sp>
      <p:cxnSp>
        <p:nvCxnSpPr>
          <p:cNvPr id="320" name="Google Shape;320;p20"/>
          <p:cNvCxnSpPr>
            <a:stCxn id="319" idx="1"/>
          </p:cNvCxnSpPr>
          <p:nvPr/>
        </p:nvCxnSpPr>
        <p:spPr>
          <a:xfrm flipH="1">
            <a:off x="7612038" y="4910139"/>
            <a:ext cx="587400" cy="347700"/>
          </a:xfrm>
          <a:prstGeom prst="straightConnector1">
            <a:avLst/>
          </a:prstGeom>
          <a:solidFill>
            <a:schemeClr val="accent1"/>
          </a:solidFill>
          <a:ln w="12700" cap="sq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3c57bf4d6_0_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proof</a:t>
            </a:r>
            <a:endParaRPr/>
          </a:p>
        </p:txBody>
      </p:sp>
      <p:sp>
        <p:nvSpPr>
          <p:cNvPr id="327" name="Google Shape;327;g1f3c57bf4d6_0_0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00" cy="49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8" name="Google Shape;328;g1f3c57bf4d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024" y="958975"/>
            <a:ext cx="8206225" cy="50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f3c57bf4d6_0_0"/>
          <p:cNvSpPr txBox="1"/>
          <p:nvPr/>
        </p:nvSpPr>
        <p:spPr>
          <a:xfrm>
            <a:off x="0" y="5786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Rajkumar et al., 2022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f3c57bf4d6_0_4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f3c57bf4d6_0_40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00" cy="49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Weak ties based on tie strength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(If users have few friends in common they</a:t>
            </a:r>
            <a:br>
              <a:rPr lang="en-US"/>
            </a:br>
            <a:r>
              <a:rPr lang="en-US"/>
              <a:t>have weak ties)</a:t>
            </a:r>
            <a:endParaRPr/>
          </a:p>
        </p:txBody>
      </p:sp>
      <p:pic>
        <p:nvPicPr>
          <p:cNvPr id="337" name="Google Shape;337;g1f3c57bf4d6_0_40"/>
          <p:cNvPicPr preferRelativeResize="0"/>
          <p:nvPr/>
        </p:nvPicPr>
        <p:blipFill rotWithShape="1">
          <a:blip r:embed="rId3">
            <a:alphaModFix/>
          </a:blip>
          <a:srcRect l="67502" t="12694"/>
          <a:stretch/>
        </p:blipFill>
        <p:spPr>
          <a:xfrm>
            <a:off x="7731900" y="1395025"/>
            <a:ext cx="4382000" cy="43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3c57bf4d6_0_1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Strength of weak ties</a:t>
            </a:r>
            <a:endParaRPr/>
          </a:p>
        </p:txBody>
      </p:sp>
      <p:sp>
        <p:nvSpPr>
          <p:cNvPr id="344" name="Google Shape;344;g1f3c57bf4d6_0_10"/>
          <p:cNvSpPr txBox="1">
            <a:spLocks noGrp="1"/>
          </p:cNvSpPr>
          <p:nvPr>
            <p:ph type="body" idx="1"/>
          </p:nvPr>
        </p:nvSpPr>
        <p:spPr>
          <a:xfrm>
            <a:off x="609600" y="1146050"/>
            <a:ext cx="7191300" cy="49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Results show weak ties increase job likelihood based on interaction intensity…</a:t>
            </a:r>
            <a:endParaRPr/>
          </a:p>
        </p:txBody>
      </p:sp>
      <p:pic>
        <p:nvPicPr>
          <p:cNvPr id="345" name="Google Shape;345;g1f3c57bf4d6_0_10"/>
          <p:cNvPicPr preferRelativeResize="0"/>
          <p:nvPr/>
        </p:nvPicPr>
        <p:blipFill rotWithShape="1">
          <a:blip r:embed="rId3">
            <a:alphaModFix/>
          </a:blip>
          <a:srcRect t="1597" b="1587"/>
          <a:stretch/>
        </p:blipFill>
        <p:spPr>
          <a:xfrm>
            <a:off x="7800886" y="1303550"/>
            <a:ext cx="4142925" cy="42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f3c57bf4d6_0_10"/>
          <p:cNvSpPr txBox="1"/>
          <p:nvPr/>
        </p:nvSpPr>
        <p:spPr>
          <a:xfrm rot="-5400000">
            <a:off x="5687750" y="2708600"/>
            <a:ext cx="374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transmission rate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f3c57bf4d6_0_4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f3c57bf4d6_0_47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00" cy="49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We see similar results for many mutual friends</a:t>
            </a:r>
            <a:endParaRPr/>
          </a:p>
        </p:txBody>
      </p:sp>
      <p:pic>
        <p:nvPicPr>
          <p:cNvPr id="354" name="Google Shape;354;g1f3c57bf4d6_0_47"/>
          <p:cNvPicPr preferRelativeResize="0"/>
          <p:nvPr/>
        </p:nvPicPr>
        <p:blipFill rotWithShape="1">
          <a:blip r:embed="rId3">
            <a:alphaModFix/>
          </a:blip>
          <a:srcRect l="2116" r="2107"/>
          <a:stretch/>
        </p:blipFill>
        <p:spPr>
          <a:xfrm>
            <a:off x="7590500" y="1501525"/>
            <a:ext cx="3954728" cy="4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f3c57bf4d6_0_47"/>
          <p:cNvSpPr txBox="1"/>
          <p:nvPr/>
        </p:nvSpPr>
        <p:spPr>
          <a:xfrm rot="-5400000">
            <a:off x="5349550" y="3064075"/>
            <a:ext cx="374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transmission rate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f3c57bf4d6_0_2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Weak ties matter!</a:t>
            </a:r>
            <a:endParaRPr/>
          </a:p>
        </p:txBody>
      </p:sp>
      <p:sp>
        <p:nvSpPr>
          <p:cNvPr id="362" name="Google Shape;362;g1f3c57bf4d6_0_24"/>
          <p:cNvSpPr txBox="1">
            <a:spLocks noGrp="1"/>
          </p:cNvSpPr>
          <p:nvPr>
            <p:ph type="body" idx="1"/>
          </p:nvPr>
        </p:nvSpPr>
        <p:spPr>
          <a:xfrm>
            <a:off x="609601" y="1146050"/>
            <a:ext cx="3729900" cy="49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Weak ties increase the chance of a job</a:t>
            </a:r>
            <a:endParaRPr/>
          </a:p>
        </p:txBody>
      </p:sp>
      <p:pic>
        <p:nvPicPr>
          <p:cNvPr id="363" name="Google Shape;363;g1f3c57bf4d6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125" y="923925"/>
            <a:ext cx="8210550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3c57bf4d6_0_3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Effect varies by industry</a:t>
            </a:r>
            <a:endParaRPr/>
          </a:p>
        </p:txBody>
      </p:sp>
      <p:sp>
        <p:nvSpPr>
          <p:cNvPr id="370" name="Google Shape;370;g1f3c57bf4d6_0_31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00" cy="49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g1f3c57bf4d6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" y="906990"/>
            <a:ext cx="12192000" cy="513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Strength of social ties (review)</a:t>
            </a:r>
            <a:endParaRPr/>
          </a:p>
        </p:txBody>
      </p:sp>
      <p:sp>
        <p:nvSpPr>
          <p:cNvPr id="377" name="Google Shape;377;p21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Strong ties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surrounded by </a:t>
            </a:r>
            <a:r>
              <a:rPr lang="en-US" i="1"/>
              <a:t>many</a:t>
            </a:r>
            <a:r>
              <a:rPr lang="en-US"/>
              <a:t> mutual friends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characterized by lots of shared time together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Weak ties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have </a:t>
            </a:r>
            <a:r>
              <a:rPr lang="en-US" i="1"/>
              <a:t>few</a:t>
            </a:r>
            <a:r>
              <a:rPr lang="en-US"/>
              <a:t> mutual friends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Serve as bridges to diverse parts of the network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Provide access to novel information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Link Prediction</a:t>
            </a:r>
            <a:endParaRPr/>
          </a:p>
        </p:txBody>
      </p:sp>
      <p:pic>
        <p:nvPicPr>
          <p:cNvPr id="383" name="Google Shape;383;p22" descr="C:\Users\lerman\Dropbox\my-projects\networks\karate_ti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376" y="1652589"/>
            <a:ext cx="5210175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2"/>
          <p:cNvSpPr txBox="1"/>
          <p:nvPr/>
        </p:nvSpPr>
        <p:spPr>
          <a:xfrm>
            <a:off x="6679457" y="1810544"/>
            <a:ext cx="3182937" cy="193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network structure contain enough information to predict what new links will form in the future?</a:t>
            </a:r>
            <a:endParaRPr/>
          </a:p>
        </p:txBody>
      </p:sp>
      <p:sp>
        <p:nvSpPr>
          <p:cNvPr id="385" name="Google Shape;385;p22"/>
          <p:cNvSpPr txBox="1"/>
          <p:nvPr/>
        </p:nvSpPr>
        <p:spPr>
          <a:xfrm>
            <a:off x="230190" y="1810544"/>
            <a:ext cx="231457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nodes 33 and 28 become friends?</a:t>
            </a:r>
            <a:endParaRPr/>
          </a:p>
        </p:txBody>
      </p:sp>
      <p:cxnSp>
        <p:nvCxnSpPr>
          <p:cNvPr id="386" name="Google Shape;386;p22"/>
          <p:cNvCxnSpPr/>
          <p:nvPr/>
        </p:nvCxnSpPr>
        <p:spPr>
          <a:xfrm>
            <a:off x="2762251" y="4391025"/>
            <a:ext cx="2081213" cy="1447800"/>
          </a:xfrm>
          <a:prstGeom prst="straightConnector1">
            <a:avLst/>
          </a:prstGeom>
          <a:noFill/>
          <a:ln w="38100" cap="sq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87" name="Google Shape;387;p22"/>
          <p:cNvCxnSpPr/>
          <p:nvPr/>
        </p:nvCxnSpPr>
        <p:spPr>
          <a:xfrm flipH="1">
            <a:off x="3571876" y="2865438"/>
            <a:ext cx="714375" cy="315912"/>
          </a:xfrm>
          <a:prstGeom prst="straightConnector1">
            <a:avLst/>
          </a:prstGeom>
          <a:noFill/>
          <a:ln w="38100" cap="sq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88" name="Google Shape;388;p22"/>
          <p:cNvSpPr txBox="1"/>
          <p:nvPr/>
        </p:nvSpPr>
        <p:spPr>
          <a:xfrm>
            <a:off x="2314576" y="5264151"/>
            <a:ext cx="2314575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about nodes 27 and 4?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Bias in Networks</a:t>
            </a:r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Individuals are biased in their preferences for who to link to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Homophily: linked people are more similar than a random pair of individuals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aka “birds of a feather fly together”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Assortative mixing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E.g., people marry others who are demographically similar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Also applies to network structure: popular people more likely to be friends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Geometric/spatial constrains on friendships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Biased preferences shape social networks, with surprising effects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Small world effect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Emergence of structural bias, e.g., “glass ceiling”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Friends are a (systematically) biased sample of the population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Friendship paradox and consequences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insertion &amp; Web navigation</a:t>
            </a:r>
            <a:endParaRPr/>
          </a:p>
        </p:txBody>
      </p:sp>
      <p:pic>
        <p:nvPicPr>
          <p:cNvPr id="394" name="Google Shape;394;p23"/>
          <p:cNvPicPr preferRelativeResize="0"/>
          <p:nvPr/>
        </p:nvPicPr>
        <p:blipFill rotWithShape="1">
          <a:blip r:embed="rId3">
            <a:alphaModFix/>
          </a:blip>
          <a:srcRect t="1" r="18528" b="62133"/>
          <a:stretch/>
        </p:blipFill>
        <p:spPr>
          <a:xfrm>
            <a:off x="84508" y="1644134"/>
            <a:ext cx="6154452" cy="355973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3"/>
          <p:cNvSpPr txBox="1"/>
          <p:nvPr/>
        </p:nvSpPr>
        <p:spPr>
          <a:xfrm>
            <a:off x="7147076" y="1689589"/>
            <a:ext cx="456210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make web sites more searchable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it easier to find articles on Wikipedia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traffic to overlooked products on online shopping Web sites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insertion and Web navigation</a:t>
            </a:r>
            <a:endParaRPr/>
          </a:p>
        </p:txBody>
      </p:sp>
      <p:pic>
        <p:nvPicPr>
          <p:cNvPr id="401" name="Google Shape;40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916593"/>
            <a:ext cx="19812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1628" y="1108567"/>
            <a:ext cx="738187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276" y="3560835"/>
            <a:ext cx="19526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12630" y="3503813"/>
            <a:ext cx="757237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4"/>
          <p:cNvSpPr txBox="1"/>
          <p:nvPr/>
        </p:nvSpPr>
        <p:spPr>
          <a:xfrm>
            <a:off x="2888857" y="3056768"/>
            <a:ext cx="668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a link to bias navigation toward a certain page</a:t>
            </a:r>
            <a:endParaRPr/>
          </a:p>
        </p:txBody>
      </p:sp>
      <p:sp>
        <p:nvSpPr>
          <p:cNvPr id="406" name="Google Shape;406;p24"/>
          <p:cNvSpPr txBox="1"/>
          <p:nvPr/>
        </p:nvSpPr>
        <p:spPr>
          <a:xfrm>
            <a:off x="10276885" y="916593"/>
            <a:ext cx="1093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PageRank</a:t>
            </a:r>
            <a:endParaRPr/>
          </a:p>
        </p:txBody>
      </p:sp>
      <p:sp>
        <p:nvSpPr>
          <p:cNvPr id="407" name="Google Shape;407;p24"/>
          <p:cNvSpPr txBox="1"/>
          <p:nvPr/>
        </p:nvSpPr>
        <p:spPr>
          <a:xfrm>
            <a:off x="4608046" y="848059"/>
            <a:ext cx="17967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/>
          </a:p>
        </p:txBody>
      </p:sp>
      <p:sp>
        <p:nvSpPr>
          <p:cNvPr id="408" name="Google Shape;408;p24"/>
          <p:cNvSpPr txBox="1"/>
          <p:nvPr/>
        </p:nvSpPr>
        <p:spPr>
          <a:xfrm>
            <a:off x="375703" y="5475780"/>
            <a:ext cx="1144059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Geigl, K Lerman, S Walk, M Strohmaier, D Helic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Assessing the navigational effects of click biases and link insertion on the web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- In Hypertext, 2016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Item Recommendation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800" y="1225550"/>
            <a:ext cx="7759700" cy="4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"/>
          <p:cNvSpPr txBox="1">
            <a:spLocks noGrp="1"/>
          </p:cNvSpPr>
          <p:nvPr>
            <p:ph type="title"/>
          </p:nvPr>
        </p:nvSpPr>
        <p:spPr>
          <a:xfrm>
            <a:off x="283221" y="314283"/>
            <a:ext cx="2937409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Who to follow</a:t>
            </a:r>
            <a:endParaRPr/>
          </a:p>
        </p:txBody>
      </p:sp>
      <p:pic>
        <p:nvPicPr>
          <p:cNvPr id="420" name="Google Shape;4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847" y="86231"/>
            <a:ext cx="5818031" cy="614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Link Prediction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1813" y="3000375"/>
            <a:ext cx="8723312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7"/>
          <p:cNvSpPr/>
          <p:nvPr/>
        </p:nvSpPr>
        <p:spPr>
          <a:xfrm>
            <a:off x="469339" y="1077914"/>
            <a:ext cx="935728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 snapshot of a network, infer which new interactions between nodes are likely to occur in the future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Methods for Link Prediction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8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Graph heuristics based on measures for analyzing the “proximity” of nodes in a network.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Information Flow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Name visibility and attention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Graph embedding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Hybrid approaches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 txBox="1">
            <a:spLocks noGrp="1"/>
          </p:cNvSpPr>
          <p:nvPr>
            <p:ph type="title"/>
          </p:nvPr>
        </p:nvSpPr>
        <p:spPr>
          <a:xfrm>
            <a:off x="609601" y="411952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The Link-Prediction Problem for Social Networks 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Liben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-Nowell &amp; Kleinberg)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9"/>
          <p:cNvSpPr txBox="1">
            <a:spLocks noGrp="1"/>
          </p:cNvSpPr>
          <p:nvPr>
            <p:ph type="body" idx="1"/>
          </p:nvPr>
        </p:nvSpPr>
        <p:spPr>
          <a:xfrm>
            <a:off x="605535" y="137796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To what extent can the evolution of a social network be modeled using features </a:t>
            </a:r>
            <a:r>
              <a:rPr lang="en-US" i="1" dirty="0"/>
              <a:t>intrinsic to the network itself?</a:t>
            </a:r>
            <a:endParaRPr dirty="0"/>
          </a:p>
          <a:p>
            <a:pPr marL="0" lvl="0" indent="-1778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Formalize the link prediction problem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Given a snapshot of a network, infer which new interactions between nodes are likely to occur in the future</a:t>
            </a:r>
            <a:endParaRPr dirty="0"/>
          </a:p>
          <a:p>
            <a:pPr marL="0" lvl="0" indent="-1778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Propose link prediction heuristics based on measures for analyzing the “proximity” of nodes in a network.</a:t>
            </a:r>
            <a:endParaRPr dirty="0"/>
          </a:p>
          <a:p>
            <a:pPr marL="0" lvl="0" indent="-1778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Evaluate link prediction heuristics on large </a:t>
            </a:r>
            <a:r>
              <a:rPr lang="en-US" dirty="0" err="1"/>
              <a:t>coauthorship</a:t>
            </a:r>
            <a:r>
              <a:rPr lang="en-US" dirty="0"/>
              <a:t> networks. Future co-authorships can be extracted from network topology.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intuition</a:t>
            </a:r>
            <a:endParaRPr/>
          </a:p>
        </p:txBody>
      </p:sp>
      <p:sp>
        <p:nvSpPr>
          <p:cNvPr id="445" name="Google Shape;445;p30"/>
          <p:cNvSpPr txBox="1">
            <a:spLocks noGrp="1"/>
          </p:cNvSpPr>
          <p:nvPr>
            <p:ph type="body" idx="1"/>
          </p:nvPr>
        </p:nvSpPr>
        <p:spPr>
          <a:xfrm>
            <a:off x="753533" y="1143001"/>
            <a:ext cx="9762067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many networks, people who are “close” belong to the same social circles and will inevitably encounter one another and become linked themselves.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Graph heuristics measure how “close” people are</a:t>
            </a:r>
            <a:endParaRPr/>
          </a:p>
        </p:txBody>
      </p:sp>
      <p:sp>
        <p:nvSpPr>
          <p:cNvPr id="446" name="Google Shape;446;p3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0"/>
          <p:cNvSpPr/>
          <p:nvPr/>
        </p:nvSpPr>
        <p:spPr>
          <a:xfrm>
            <a:off x="4773613" y="3717925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8" name="Google Shape;448;p30"/>
          <p:cNvSpPr/>
          <p:nvPr/>
        </p:nvSpPr>
        <p:spPr>
          <a:xfrm>
            <a:off x="4164013" y="3773488"/>
            <a:ext cx="171450" cy="169862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9" name="Google Shape;449;p30"/>
          <p:cNvSpPr/>
          <p:nvPr/>
        </p:nvSpPr>
        <p:spPr>
          <a:xfrm>
            <a:off x="5300663" y="4757738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50" name="Google Shape;450;p30"/>
          <p:cNvSpPr/>
          <p:nvPr/>
        </p:nvSpPr>
        <p:spPr>
          <a:xfrm>
            <a:off x="4859338" y="3062288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51" name="Google Shape;451;p30"/>
          <p:cNvCxnSpPr>
            <a:stCxn id="448" idx="5"/>
            <a:endCxn id="449" idx="1"/>
          </p:cNvCxnSpPr>
          <p:nvPr/>
        </p:nvCxnSpPr>
        <p:spPr>
          <a:xfrm>
            <a:off x="4310355" y="3918474"/>
            <a:ext cx="1015500" cy="8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30"/>
          <p:cNvCxnSpPr>
            <a:stCxn id="448" idx="6"/>
            <a:endCxn id="447" idx="2"/>
          </p:cNvCxnSpPr>
          <p:nvPr/>
        </p:nvCxnSpPr>
        <p:spPr>
          <a:xfrm rot="10800000" flipH="1">
            <a:off x="4335463" y="3803519"/>
            <a:ext cx="438300" cy="549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30"/>
          <p:cNvCxnSpPr>
            <a:stCxn id="450" idx="5"/>
            <a:endCxn id="449" idx="0"/>
          </p:cNvCxnSpPr>
          <p:nvPr/>
        </p:nvCxnSpPr>
        <p:spPr>
          <a:xfrm>
            <a:off x="5005680" y="3208630"/>
            <a:ext cx="380700" cy="1549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" name="Google Shape;454;p30"/>
          <p:cNvSpPr/>
          <p:nvPr/>
        </p:nvSpPr>
        <p:spPr>
          <a:xfrm rot="1853613">
            <a:off x="3078163" y="3708401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55" name="Google Shape;455;p30"/>
          <p:cNvSpPr/>
          <p:nvPr/>
        </p:nvSpPr>
        <p:spPr>
          <a:xfrm rot="1853613">
            <a:off x="3335338" y="420052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56" name="Google Shape;456;p30"/>
          <p:cNvSpPr/>
          <p:nvPr/>
        </p:nvSpPr>
        <p:spPr>
          <a:xfrm rot="1853613">
            <a:off x="4175125" y="4784725"/>
            <a:ext cx="171450" cy="171450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57" name="Google Shape;457;p30"/>
          <p:cNvSpPr/>
          <p:nvPr/>
        </p:nvSpPr>
        <p:spPr>
          <a:xfrm rot="1853613">
            <a:off x="3113088" y="4549775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58" name="Google Shape;458;p30"/>
          <p:cNvSpPr/>
          <p:nvPr/>
        </p:nvSpPr>
        <p:spPr>
          <a:xfrm rot="1853613">
            <a:off x="2616200" y="484981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59" name="Google Shape;459;p30"/>
          <p:cNvSpPr/>
          <p:nvPr/>
        </p:nvSpPr>
        <p:spPr>
          <a:xfrm rot="1853613">
            <a:off x="2376488" y="4092575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60" name="Google Shape;460;p30"/>
          <p:cNvSpPr/>
          <p:nvPr/>
        </p:nvSpPr>
        <p:spPr>
          <a:xfrm rot="1853613">
            <a:off x="3490913" y="5289551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61" name="Google Shape;461;p30"/>
          <p:cNvCxnSpPr>
            <a:stCxn id="454" idx="3"/>
            <a:endCxn id="459" idx="0"/>
          </p:cNvCxnSpPr>
          <p:nvPr/>
        </p:nvCxnSpPr>
        <p:spPr>
          <a:xfrm flipH="1">
            <a:off x="2506236" y="3813744"/>
            <a:ext cx="574800" cy="29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30"/>
          <p:cNvCxnSpPr>
            <a:stCxn id="454" idx="6"/>
            <a:endCxn id="455" idx="2"/>
          </p:cNvCxnSpPr>
          <p:nvPr/>
        </p:nvCxnSpPr>
        <p:spPr>
          <a:xfrm>
            <a:off x="3237451" y="3837348"/>
            <a:ext cx="110100" cy="4041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30"/>
          <p:cNvCxnSpPr>
            <a:stCxn id="454" idx="5"/>
            <a:endCxn id="458" idx="1"/>
          </p:cNvCxnSpPr>
          <p:nvPr/>
        </p:nvCxnSpPr>
        <p:spPr>
          <a:xfrm flipH="1">
            <a:off x="2681069" y="3875991"/>
            <a:ext cx="504000" cy="97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30"/>
          <p:cNvCxnSpPr>
            <a:stCxn id="458" idx="6"/>
            <a:endCxn id="460" idx="2"/>
          </p:cNvCxnSpPr>
          <p:nvPr/>
        </p:nvCxnSpPr>
        <p:spPr>
          <a:xfrm>
            <a:off x="2775488" y="4979553"/>
            <a:ext cx="727500" cy="35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30"/>
          <p:cNvCxnSpPr>
            <a:stCxn id="458" idx="7"/>
            <a:endCxn id="456" idx="2"/>
          </p:cNvCxnSpPr>
          <p:nvPr/>
        </p:nvCxnSpPr>
        <p:spPr>
          <a:xfrm rot="10800000" flipH="1">
            <a:off x="2785065" y="4826445"/>
            <a:ext cx="1402200" cy="88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30"/>
          <p:cNvCxnSpPr>
            <a:stCxn id="459" idx="6"/>
            <a:endCxn id="457" idx="2"/>
          </p:cNvCxnSpPr>
          <p:nvPr/>
        </p:nvCxnSpPr>
        <p:spPr>
          <a:xfrm>
            <a:off x="2535776" y="4222315"/>
            <a:ext cx="589500" cy="369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30"/>
          <p:cNvCxnSpPr>
            <a:stCxn id="459" idx="5"/>
          </p:cNvCxnSpPr>
          <p:nvPr/>
        </p:nvCxnSpPr>
        <p:spPr>
          <a:xfrm>
            <a:off x="2483106" y="4261440"/>
            <a:ext cx="146700" cy="629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30"/>
          <p:cNvCxnSpPr>
            <a:stCxn id="456" idx="2"/>
            <a:endCxn id="457" idx="6"/>
          </p:cNvCxnSpPr>
          <p:nvPr/>
        </p:nvCxnSpPr>
        <p:spPr>
          <a:xfrm rot="10800000">
            <a:off x="3272287" y="4679435"/>
            <a:ext cx="915000" cy="147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30"/>
          <p:cNvCxnSpPr>
            <a:stCxn id="455" idx="4"/>
            <a:endCxn id="457" idx="0"/>
          </p:cNvCxnSpPr>
          <p:nvPr/>
        </p:nvCxnSpPr>
        <p:spPr>
          <a:xfrm flipH="1">
            <a:off x="3242755" y="4358339"/>
            <a:ext cx="134700" cy="203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30"/>
          <p:cNvCxnSpPr>
            <a:stCxn id="454" idx="7"/>
            <a:endCxn id="456" idx="2"/>
          </p:cNvCxnSpPr>
          <p:nvPr/>
        </p:nvCxnSpPr>
        <p:spPr>
          <a:xfrm>
            <a:off x="3246740" y="3772921"/>
            <a:ext cx="940500" cy="1053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30"/>
          <p:cNvCxnSpPr>
            <a:stCxn id="456" idx="3"/>
            <a:endCxn id="460" idx="7"/>
          </p:cNvCxnSpPr>
          <p:nvPr/>
        </p:nvCxnSpPr>
        <p:spPr>
          <a:xfrm flipH="1">
            <a:off x="3659610" y="4891343"/>
            <a:ext cx="518100" cy="462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30"/>
          <p:cNvCxnSpPr>
            <a:stCxn id="460" idx="0"/>
            <a:endCxn id="457" idx="5"/>
          </p:cNvCxnSpPr>
          <p:nvPr/>
        </p:nvCxnSpPr>
        <p:spPr>
          <a:xfrm rot="10800000">
            <a:off x="3219746" y="4718701"/>
            <a:ext cx="400500" cy="5829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30"/>
          <p:cNvCxnSpPr>
            <a:stCxn id="454" idx="7"/>
            <a:endCxn id="448" idx="2"/>
          </p:cNvCxnSpPr>
          <p:nvPr/>
        </p:nvCxnSpPr>
        <p:spPr>
          <a:xfrm>
            <a:off x="3246740" y="3772921"/>
            <a:ext cx="917400" cy="85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0"/>
          <p:cNvCxnSpPr>
            <a:stCxn id="455" idx="7"/>
            <a:endCxn id="448" idx="3"/>
          </p:cNvCxnSpPr>
          <p:nvPr/>
        </p:nvCxnSpPr>
        <p:spPr>
          <a:xfrm rot="10800000" flipH="1">
            <a:off x="3503915" y="3918546"/>
            <a:ext cx="685200" cy="34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30"/>
          <p:cNvCxnSpPr>
            <a:stCxn id="456" idx="7"/>
            <a:endCxn id="449" idx="3"/>
          </p:cNvCxnSpPr>
          <p:nvPr/>
        </p:nvCxnSpPr>
        <p:spPr>
          <a:xfrm>
            <a:off x="4343990" y="4849557"/>
            <a:ext cx="981900" cy="54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30"/>
          <p:cNvCxnSpPr>
            <a:stCxn id="454" idx="7"/>
            <a:endCxn id="450" idx="3"/>
          </p:cNvCxnSpPr>
          <p:nvPr/>
        </p:nvCxnSpPr>
        <p:spPr>
          <a:xfrm rot="10800000" flipH="1">
            <a:off x="3246740" y="3208621"/>
            <a:ext cx="1637700" cy="5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30"/>
          <p:cNvCxnSpPr>
            <a:stCxn id="448" idx="7"/>
            <a:endCxn id="450" idx="3"/>
          </p:cNvCxnSpPr>
          <p:nvPr/>
        </p:nvCxnSpPr>
        <p:spPr>
          <a:xfrm rot="10800000" flipH="1">
            <a:off x="4310355" y="3208564"/>
            <a:ext cx="574200" cy="5898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30"/>
          <p:cNvCxnSpPr>
            <a:stCxn id="447" idx="4"/>
            <a:endCxn id="449" idx="1"/>
          </p:cNvCxnSpPr>
          <p:nvPr/>
        </p:nvCxnSpPr>
        <p:spPr>
          <a:xfrm>
            <a:off x="4859338" y="3889375"/>
            <a:ext cx="466500" cy="8934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30"/>
          <p:cNvSpPr txBox="1"/>
          <p:nvPr/>
        </p:nvSpPr>
        <p:spPr>
          <a:xfrm>
            <a:off x="4095750" y="3348038"/>
            <a:ext cx="2872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endParaRPr/>
          </a:p>
        </p:txBody>
      </p:sp>
      <p:sp>
        <p:nvSpPr>
          <p:cNvPr id="480" name="Google Shape;480;p30"/>
          <p:cNvSpPr txBox="1"/>
          <p:nvPr/>
        </p:nvSpPr>
        <p:spPr>
          <a:xfrm>
            <a:off x="4117975" y="5005388"/>
            <a:ext cx="2873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endParaRPr/>
          </a:p>
        </p:txBody>
      </p:sp>
      <p:sp>
        <p:nvSpPr>
          <p:cNvPr id="481" name="Google Shape;481;p30"/>
          <p:cNvSpPr/>
          <p:nvPr/>
        </p:nvSpPr>
        <p:spPr>
          <a:xfrm>
            <a:off x="8905875" y="3743325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82" name="Google Shape;482;p30"/>
          <p:cNvSpPr/>
          <p:nvPr/>
        </p:nvSpPr>
        <p:spPr>
          <a:xfrm>
            <a:off x="8277225" y="3798888"/>
            <a:ext cx="171450" cy="169862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83" name="Google Shape;483;p30"/>
          <p:cNvSpPr/>
          <p:nvPr/>
        </p:nvSpPr>
        <p:spPr>
          <a:xfrm>
            <a:off x="9432925" y="4783138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84" name="Google Shape;484;p30"/>
          <p:cNvSpPr/>
          <p:nvPr/>
        </p:nvSpPr>
        <p:spPr>
          <a:xfrm>
            <a:off x="8991600" y="3087688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85" name="Google Shape;485;p30"/>
          <p:cNvCxnSpPr>
            <a:stCxn id="482" idx="6"/>
            <a:endCxn id="481" idx="2"/>
          </p:cNvCxnSpPr>
          <p:nvPr/>
        </p:nvCxnSpPr>
        <p:spPr>
          <a:xfrm rot="10800000" flipH="1">
            <a:off x="8448675" y="3828919"/>
            <a:ext cx="457200" cy="549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30"/>
          <p:cNvCxnSpPr>
            <a:stCxn id="484" idx="5"/>
            <a:endCxn id="483" idx="0"/>
          </p:cNvCxnSpPr>
          <p:nvPr/>
        </p:nvCxnSpPr>
        <p:spPr>
          <a:xfrm>
            <a:off x="9137942" y="3234030"/>
            <a:ext cx="380700" cy="1549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30"/>
          <p:cNvSpPr/>
          <p:nvPr/>
        </p:nvSpPr>
        <p:spPr>
          <a:xfrm rot="1853613">
            <a:off x="7210425" y="3733801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88" name="Google Shape;488;p30"/>
          <p:cNvSpPr/>
          <p:nvPr/>
        </p:nvSpPr>
        <p:spPr>
          <a:xfrm rot="1853613">
            <a:off x="7467600" y="422592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89" name="Google Shape;489;p30"/>
          <p:cNvSpPr/>
          <p:nvPr/>
        </p:nvSpPr>
        <p:spPr>
          <a:xfrm rot="1853613">
            <a:off x="8307388" y="4810125"/>
            <a:ext cx="171450" cy="171450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90" name="Google Shape;490;p30"/>
          <p:cNvSpPr/>
          <p:nvPr/>
        </p:nvSpPr>
        <p:spPr>
          <a:xfrm rot="1853613">
            <a:off x="7245350" y="4575175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91" name="Google Shape;491;p30"/>
          <p:cNvSpPr/>
          <p:nvPr/>
        </p:nvSpPr>
        <p:spPr>
          <a:xfrm rot="1853613">
            <a:off x="6748463" y="487521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92" name="Google Shape;492;p30"/>
          <p:cNvSpPr/>
          <p:nvPr/>
        </p:nvSpPr>
        <p:spPr>
          <a:xfrm rot="1853613">
            <a:off x="6508750" y="4117975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93" name="Google Shape;493;p30"/>
          <p:cNvSpPr/>
          <p:nvPr/>
        </p:nvSpPr>
        <p:spPr>
          <a:xfrm rot="1853613">
            <a:off x="7623175" y="5314951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94" name="Google Shape;494;p30"/>
          <p:cNvCxnSpPr>
            <a:stCxn id="487" idx="3"/>
            <a:endCxn id="492" idx="0"/>
          </p:cNvCxnSpPr>
          <p:nvPr/>
        </p:nvCxnSpPr>
        <p:spPr>
          <a:xfrm flipH="1">
            <a:off x="6638498" y="3839144"/>
            <a:ext cx="574800" cy="29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0"/>
          <p:cNvCxnSpPr>
            <a:stCxn id="487" idx="6"/>
            <a:endCxn id="488" idx="2"/>
          </p:cNvCxnSpPr>
          <p:nvPr/>
        </p:nvCxnSpPr>
        <p:spPr>
          <a:xfrm>
            <a:off x="7369713" y="3862748"/>
            <a:ext cx="110100" cy="4041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0"/>
          <p:cNvCxnSpPr>
            <a:stCxn id="491" idx="6"/>
            <a:endCxn id="493" idx="2"/>
          </p:cNvCxnSpPr>
          <p:nvPr/>
        </p:nvCxnSpPr>
        <p:spPr>
          <a:xfrm>
            <a:off x="6907751" y="5004953"/>
            <a:ext cx="727500" cy="35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0"/>
          <p:cNvCxnSpPr>
            <a:stCxn id="487" idx="6"/>
            <a:endCxn id="489" idx="2"/>
          </p:cNvCxnSpPr>
          <p:nvPr/>
        </p:nvCxnSpPr>
        <p:spPr>
          <a:xfrm>
            <a:off x="7369713" y="3862748"/>
            <a:ext cx="949800" cy="9891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0"/>
          <p:cNvCxnSpPr>
            <a:stCxn id="492" idx="6"/>
            <a:endCxn id="490" idx="2"/>
          </p:cNvCxnSpPr>
          <p:nvPr/>
        </p:nvCxnSpPr>
        <p:spPr>
          <a:xfrm>
            <a:off x="6668038" y="4247715"/>
            <a:ext cx="589500" cy="369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0"/>
          <p:cNvCxnSpPr>
            <a:stCxn id="492" idx="5"/>
          </p:cNvCxnSpPr>
          <p:nvPr/>
        </p:nvCxnSpPr>
        <p:spPr>
          <a:xfrm>
            <a:off x="6615368" y="4286840"/>
            <a:ext cx="146700" cy="629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30"/>
          <p:cNvCxnSpPr>
            <a:stCxn id="488" idx="4"/>
            <a:endCxn id="490" idx="0"/>
          </p:cNvCxnSpPr>
          <p:nvPr/>
        </p:nvCxnSpPr>
        <p:spPr>
          <a:xfrm flipH="1">
            <a:off x="7375017" y="4383739"/>
            <a:ext cx="134700" cy="203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0"/>
          <p:cNvCxnSpPr>
            <a:stCxn id="489" idx="3"/>
            <a:endCxn id="493" idx="7"/>
          </p:cNvCxnSpPr>
          <p:nvPr/>
        </p:nvCxnSpPr>
        <p:spPr>
          <a:xfrm flipH="1">
            <a:off x="7791873" y="4916743"/>
            <a:ext cx="518100" cy="462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30"/>
          <p:cNvCxnSpPr>
            <a:stCxn id="487" idx="7"/>
            <a:endCxn id="484" idx="3"/>
          </p:cNvCxnSpPr>
          <p:nvPr/>
        </p:nvCxnSpPr>
        <p:spPr>
          <a:xfrm rot="10800000" flipH="1">
            <a:off x="7379002" y="3234021"/>
            <a:ext cx="1637700" cy="5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0"/>
          <p:cNvCxnSpPr>
            <a:stCxn id="481" idx="4"/>
            <a:endCxn id="483" idx="1"/>
          </p:cNvCxnSpPr>
          <p:nvPr/>
        </p:nvCxnSpPr>
        <p:spPr>
          <a:xfrm>
            <a:off x="8991600" y="3914775"/>
            <a:ext cx="466500" cy="8934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30"/>
          <p:cNvSpPr txBox="1"/>
          <p:nvPr/>
        </p:nvSpPr>
        <p:spPr>
          <a:xfrm>
            <a:off x="8208963" y="3373438"/>
            <a:ext cx="2872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endParaRPr/>
          </a:p>
        </p:txBody>
      </p:sp>
      <p:sp>
        <p:nvSpPr>
          <p:cNvPr id="505" name="Google Shape;505;p30"/>
          <p:cNvSpPr txBox="1"/>
          <p:nvPr/>
        </p:nvSpPr>
        <p:spPr>
          <a:xfrm>
            <a:off x="8250239" y="5030788"/>
            <a:ext cx="2873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endParaRPr/>
          </a:p>
        </p:txBody>
      </p:sp>
      <p:cxnSp>
        <p:nvCxnSpPr>
          <p:cNvPr id="506" name="Google Shape;506;p30"/>
          <p:cNvCxnSpPr>
            <a:stCxn id="482" idx="7"/>
            <a:endCxn id="484" idx="3"/>
          </p:cNvCxnSpPr>
          <p:nvPr/>
        </p:nvCxnSpPr>
        <p:spPr>
          <a:xfrm rot="10800000" flipH="1">
            <a:off x="8423567" y="3233964"/>
            <a:ext cx="593100" cy="5898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/>
          <p:nvPr/>
        </p:nvSpPr>
        <p:spPr>
          <a:xfrm>
            <a:off x="2038350" y="5678488"/>
            <a:ext cx="38417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nodes are close to each other</a:t>
            </a:r>
            <a:endParaRPr/>
          </a:p>
        </p:txBody>
      </p:sp>
      <p:sp>
        <p:nvSpPr>
          <p:cNvPr id="508" name="Google Shape;508;p30"/>
          <p:cNvSpPr txBox="1"/>
          <p:nvPr/>
        </p:nvSpPr>
        <p:spPr>
          <a:xfrm>
            <a:off x="6376988" y="5643563"/>
            <a:ext cx="37211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nodes are more distant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1"/>
          <p:cNvSpPr/>
          <p:nvPr/>
        </p:nvSpPr>
        <p:spPr>
          <a:xfrm>
            <a:off x="4565650" y="236855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4" name="Google Shape;514;p31"/>
          <p:cNvSpPr/>
          <p:nvPr/>
        </p:nvSpPr>
        <p:spPr>
          <a:xfrm>
            <a:off x="3956050" y="2424113"/>
            <a:ext cx="171450" cy="169862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5" name="Google Shape;515;p31"/>
          <p:cNvSpPr/>
          <p:nvPr/>
        </p:nvSpPr>
        <p:spPr>
          <a:xfrm>
            <a:off x="5092700" y="340836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6" name="Google Shape;516;p31"/>
          <p:cNvSpPr/>
          <p:nvPr/>
        </p:nvSpPr>
        <p:spPr>
          <a:xfrm>
            <a:off x="4651375" y="171291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517" name="Google Shape;517;p31"/>
          <p:cNvCxnSpPr>
            <a:stCxn id="514" idx="5"/>
            <a:endCxn id="515" idx="1"/>
          </p:cNvCxnSpPr>
          <p:nvPr/>
        </p:nvCxnSpPr>
        <p:spPr>
          <a:xfrm>
            <a:off x="4102392" y="2569099"/>
            <a:ext cx="1015500" cy="8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1"/>
          <p:cNvCxnSpPr>
            <a:stCxn id="514" idx="6"/>
            <a:endCxn id="513" idx="2"/>
          </p:cNvCxnSpPr>
          <p:nvPr/>
        </p:nvCxnSpPr>
        <p:spPr>
          <a:xfrm rot="10800000" flipH="1">
            <a:off x="4127500" y="2454144"/>
            <a:ext cx="438300" cy="549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31"/>
          <p:cNvCxnSpPr>
            <a:stCxn id="516" idx="5"/>
            <a:endCxn id="515" idx="0"/>
          </p:cNvCxnSpPr>
          <p:nvPr/>
        </p:nvCxnSpPr>
        <p:spPr>
          <a:xfrm>
            <a:off x="4797717" y="1859255"/>
            <a:ext cx="380700" cy="1549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31"/>
          <p:cNvSpPr/>
          <p:nvPr/>
        </p:nvSpPr>
        <p:spPr>
          <a:xfrm rot="1853613">
            <a:off x="2870200" y="235902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1" name="Google Shape;521;p31"/>
          <p:cNvSpPr/>
          <p:nvPr/>
        </p:nvSpPr>
        <p:spPr>
          <a:xfrm rot="1853613">
            <a:off x="3127375" y="2851151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2" name="Google Shape;522;p31"/>
          <p:cNvSpPr/>
          <p:nvPr/>
        </p:nvSpPr>
        <p:spPr>
          <a:xfrm rot="1853613">
            <a:off x="3967163" y="3435350"/>
            <a:ext cx="171450" cy="171450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3" name="Google Shape;523;p31"/>
          <p:cNvSpPr/>
          <p:nvPr/>
        </p:nvSpPr>
        <p:spPr>
          <a:xfrm rot="1853613">
            <a:off x="2905125" y="32004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4" name="Google Shape;524;p31"/>
          <p:cNvSpPr/>
          <p:nvPr/>
        </p:nvSpPr>
        <p:spPr>
          <a:xfrm rot="1853613">
            <a:off x="2408238" y="3500438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5" name="Google Shape;525;p31"/>
          <p:cNvSpPr/>
          <p:nvPr/>
        </p:nvSpPr>
        <p:spPr>
          <a:xfrm rot="1853613">
            <a:off x="2168525" y="27432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6" name="Google Shape;526;p31"/>
          <p:cNvSpPr/>
          <p:nvPr/>
        </p:nvSpPr>
        <p:spPr>
          <a:xfrm rot="1853613">
            <a:off x="3282950" y="394017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527" name="Google Shape;527;p31"/>
          <p:cNvCxnSpPr>
            <a:stCxn id="520" idx="3"/>
            <a:endCxn id="525" idx="0"/>
          </p:cNvCxnSpPr>
          <p:nvPr/>
        </p:nvCxnSpPr>
        <p:spPr>
          <a:xfrm flipH="1">
            <a:off x="2298273" y="2464369"/>
            <a:ext cx="574800" cy="29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31"/>
          <p:cNvCxnSpPr>
            <a:stCxn id="520" idx="6"/>
            <a:endCxn id="521" idx="2"/>
          </p:cNvCxnSpPr>
          <p:nvPr/>
        </p:nvCxnSpPr>
        <p:spPr>
          <a:xfrm>
            <a:off x="3029488" y="2487973"/>
            <a:ext cx="110100" cy="4041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31"/>
          <p:cNvCxnSpPr>
            <a:stCxn id="520" idx="5"/>
            <a:endCxn id="524" idx="1"/>
          </p:cNvCxnSpPr>
          <p:nvPr/>
        </p:nvCxnSpPr>
        <p:spPr>
          <a:xfrm flipH="1">
            <a:off x="2473106" y="2526616"/>
            <a:ext cx="504000" cy="97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31"/>
          <p:cNvCxnSpPr>
            <a:stCxn id="524" idx="6"/>
            <a:endCxn id="526" idx="2"/>
          </p:cNvCxnSpPr>
          <p:nvPr/>
        </p:nvCxnSpPr>
        <p:spPr>
          <a:xfrm>
            <a:off x="2567526" y="3630178"/>
            <a:ext cx="727500" cy="35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31"/>
          <p:cNvCxnSpPr>
            <a:stCxn id="524" idx="7"/>
            <a:endCxn id="522" idx="2"/>
          </p:cNvCxnSpPr>
          <p:nvPr/>
        </p:nvCxnSpPr>
        <p:spPr>
          <a:xfrm rot="10800000" flipH="1">
            <a:off x="2577103" y="3477070"/>
            <a:ext cx="1402200" cy="88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p31"/>
          <p:cNvCxnSpPr>
            <a:stCxn id="525" idx="6"/>
            <a:endCxn id="523" idx="2"/>
          </p:cNvCxnSpPr>
          <p:nvPr/>
        </p:nvCxnSpPr>
        <p:spPr>
          <a:xfrm>
            <a:off x="2327813" y="2872940"/>
            <a:ext cx="589500" cy="369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31"/>
          <p:cNvCxnSpPr>
            <a:stCxn id="525" idx="5"/>
          </p:cNvCxnSpPr>
          <p:nvPr/>
        </p:nvCxnSpPr>
        <p:spPr>
          <a:xfrm>
            <a:off x="2275143" y="2912065"/>
            <a:ext cx="146700" cy="629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31"/>
          <p:cNvCxnSpPr>
            <a:stCxn id="522" idx="2"/>
            <a:endCxn id="523" idx="6"/>
          </p:cNvCxnSpPr>
          <p:nvPr/>
        </p:nvCxnSpPr>
        <p:spPr>
          <a:xfrm rot="10800000">
            <a:off x="3064325" y="3330060"/>
            <a:ext cx="915000" cy="147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" name="Google Shape;535;p31"/>
          <p:cNvCxnSpPr>
            <a:stCxn id="521" idx="4"/>
            <a:endCxn id="523" idx="0"/>
          </p:cNvCxnSpPr>
          <p:nvPr/>
        </p:nvCxnSpPr>
        <p:spPr>
          <a:xfrm flipH="1">
            <a:off x="3034792" y="3008964"/>
            <a:ext cx="134700" cy="203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31"/>
          <p:cNvCxnSpPr>
            <a:stCxn id="520" idx="7"/>
            <a:endCxn id="522" idx="2"/>
          </p:cNvCxnSpPr>
          <p:nvPr/>
        </p:nvCxnSpPr>
        <p:spPr>
          <a:xfrm>
            <a:off x="3038777" y="2423546"/>
            <a:ext cx="940500" cy="1053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31"/>
          <p:cNvCxnSpPr>
            <a:stCxn id="522" idx="3"/>
            <a:endCxn id="526" idx="7"/>
          </p:cNvCxnSpPr>
          <p:nvPr/>
        </p:nvCxnSpPr>
        <p:spPr>
          <a:xfrm flipH="1">
            <a:off x="3451648" y="3541968"/>
            <a:ext cx="518100" cy="462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31"/>
          <p:cNvCxnSpPr>
            <a:stCxn id="526" idx="1"/>
            <a:endCxn id="523" idx="5"/>
          </p:cNvCxnSpPr>
          <p:nvPr/>
        </p:nvCxnSpPr>
        <p:spPr>
          <a:xfrm rot="10800000">
            <a:off x="3011794" y="3369149"/>
            <a:ext cx="335700" cy="573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9" name="Google Shape;539;p3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Link prediction heuristics</a:t>
            </a:r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body" idx="2"/>
          </p:nvPr>
        </p:nvSpPr>
        <p:spPr>
          <a:xfrm>
            <a:off x="5964238" y="1143000"/>
            <a:ext cx="4551362" cy="555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 </a:t>
            </a:r>
            <a:r>
              <a:rPr lang="en-US"/>
              <a:t>Local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lang="en-US" sz="2000"/>
              <a:t>Common neighbors (CN)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lang="en-US" sz="2000"/>
              <a:t>Jaccard (JC)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lang="en-US" sz="2000"/>
              <a:t>Adamic-Adar (AA)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lang="en-US" sz="2000"/>
              <a:t>Preferential attachment (PA) …</a:t>
            </a:r>
            <a:endParaRPr/>
          </a:p>
          <a:p>
            <a:pPr marL="0" lvl="0" indent="-1778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lang="en-US"/>
              <a:t>Global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lang="en-US"/>
              <a:t>Katz score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lang="en-US"/>
              <a:t>Hitting time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lang="en-US"/>
              <a:t>PageRank …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541" name="Google Shape;541;p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p31"/>
          <p:cNvCxnSpPr>
            <a:stCxn id="520" idx="7"/>
            <a:endCxn id="514" idx="2"/>
          </p:cNvCxnSpPr>
          <p:nvPr/>
        </p:nvCxnSpPr>
        <p:spPr>
          <a:xfrm>
            <a:off x="3038777" y="2423546"/>
            <a:ext cx="917400" cy="85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1"/>
          <p:cNvCxnSpPr>
            <a:stCxn id="521" idx="7"/>
            <a:endCxn id="514" idx="3"/>
          </p:cNvCxnSpPr>
          <p:nvPr/>
        </p:nvCxnSpPr>
        <p:spPr>
          <a:xfrm rot="10800000" flipH="1">
            <a:off x="3295952" y="2569171"/>
            <a:ext cx="685200" cy="34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1"/>
          <p:cNvCxnSpPr>
            <a:stCxn id="522" idx="7"/>
            <a:endCxn id="515" idx="3"/>
          </p:cNvCxnSpPr>
          <p:nvPr/>
        </p:nvCxnSpPr>
        <p:spPr>
          <a:xfrm>
            <a:off x="4136028" y="3500182"/>
            <a:ext cx="981900" cy="54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31"/>
          <p:cNvCxnSpPr>
            <a:stCxn id="522" idx="1"/>
            <a:endCxn id="514" idx="4"/>
          </p:cNvCxnSpPr>
          <p:nvPr/>
        </p:nvCxnSpPr>
        <p:spPr>
          <a:xfrm rot="10800000" flipH="1">
            <a:off x="4031995" y="2594035"/>
            <a:ext cx="9900" cy="843900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31"/>
          <p:cNvCxnSpPr>
            <a:stCxn id="520" idx="7"/>
            <a:endCxn id="516" idx="3"/>
          </p:cNvCxnSpPr>
          <p:nvPr/>
        </p:nvCxnSpPr>
        <p:spPr>
          <a:xfrm rot="10800000" flipH="1">
            <a:off x="3038777" y="1859246"/>
            <a:ext cx="1637700" cy="5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31"/>
          <p:cNvCxnSpPr>
            <a:stCxn id="514" idx="6"/>
            <a:endCxn id="516" idx="3"/>
          </p:cNvCxnSpPr>
          <p:nvPr/>
        </p:nvCxnSpPr>
        <p:spPr>
          <a:xfrm rot="10800000" flipH="1">
            <a:off x="4127500" y="1859244"/>
            <a:ext cx="549000" cy="6498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31"/>
          <p:cNvCxnSpPr>
            <a:stCxn id="513" idx="4"/>
            <a:endCxn id="515" idx="1"/>
          </p:cNvCxnSpPr>
          <p:nvPr/>
        </p:nvCxnSpPr>
        <p:spPr>
          <a:xfrm>
            <a:off x="4651375" y="2540000"/>
            <a:ext cx="466500" cy="8934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31"/>
          <p:cNvSpPr txBox="1"/>
          <p:nvPr/>
        </p:nvSpPr>
        <p:spPr>
          <a:xfrm>
            <a:off x="3887788" y="1998663"/>
            <a:ext cx="2872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endParaRPr/>
          </a:p>
        </p:txBody>
      </p:sp>
      <p:sp>
        <p:nvSpPr>
          <p:cNvPr id="550" name="Google Shape;550;p31"/>
          <p:cNvSpPr txBox="1"/>
          <p:nvPr/>
        </p:nvSpPr>
        <p:spPr>
          <a:xfrm>
            <a:off x="3910014" y="3656013"/>
            <a:ext cx="2873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endParaRPr/>
          </a:p>
        </p:txBody>
      </p:sp>
      <p:cxnSp>
        <p:nvCxnSpPr>
          <p:cNvPr id="551" name="Google Shape;551;p31"/>
          <p:cNvCxnSpPr>
            <a:stCxn id="526" idx="0"/>
            <a:endCxn id="514" idx="3"/>
          </p:cNvCxnSpPr>
          <p:nvPr/>
        </p:nvCxnSpPr>
        <p:spPr>
          <a:xfrm rot="10800000" flipH="1">
            <a:off x="3412283" y="2569226"/>
            <a:ext cx="568800" cy="1383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2"/>
          <p:cNvSpPr/>
          <p:nvPr/>
        </p:nvSpPr>
        <p:spPr>
          <a:xfrm>
            <a:off x="4565650" y="236855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3956050" y="2424113"/>
            <a:ext cx="171450" cy="169862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58" name="Google Shape;558;p32"/>
          <p:cNvSpPr/>
          <p:nvPr/>
        </p:nvSpPr>
        <p:spPr>
          <a:xfrm>
            <a:off x="5092700" y="340836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59" name="Google Shape;559;p32"/>
          <p:cNvSpPr/>
          <p:nvPr/>
        </p:nvSpPr>
        <p:spPr>
          <a:xfrm>
            <a:off x="4651375" y="171291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560" name="Google Shape;560;p32"/>
          <p:cNvCxnSpPr>
            <a:stCxn id="557" idx="5"/>
            <a:endCxn id="558" idx="1"/>
          </p:cNvCxnSpPr>
          <p:nvPr/>
        </p:nvCxnSpPr>
        <p:spPr>
          <a:xfrm>
            <a:off x="4102392" y="2569099"/>
            <a:ext cx="1015500" cy="8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32"/>
          <p:cNvCxnSpPr>
            <a:stCxn id="557" idx="6"/>
            <a:endCxn id="556" idx="2"/>
          </p:cNvCxnSpPr>
          <p:nvPr/>
        </p:nvCxnSpPr>
        <p:spPr>
          <a:xfrm rot="10800000" flipH="1">
            <a:off x="4127500" y="2454144"/>
            <a:ext cx="438300" cy="549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32"/>
          <p:cNvCxnSpPr>
            <a:stCxn id="559" idx="5"/>
            <a:endCxn id="558" idx="0"/>
          </p:cNvCxnSpPr>
          <p:nvPr/>
        </p:nvCxnSpPr>
        <p:spPr>
          <a:xfrm>
            <a:off x="4797717" y="1859255"/>
            <a:ext cx="380700" cy="1549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32"/>
          <p:cNvSpPr/>
          <p:nvPr/>
        </p:nvSpPr>
        <p:spPr>
          <a:xfrm rot="1853613">
            <a:off x="2870200" y="235902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4" name="Google Shape;564;p32"/>
          <p:cNvSpPr/>
          <p:nvPr/>
        </p:nvSpPr>
        <p:spPr>
          <a:xfrm rot="1853613">
            <a:off x="3127375" y="2851151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5" name="Google Shape;565;p32"/>
          <p:cNvSpPr/>
          <p:nvPr/>
        </p:nvSpPr>
        <p:spPr>
          <a:xfrm rot="1853613">
            <a:off x="3967163" y="3435350"/>
            <a:ext cx="171450" cy="171450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6" name="Google Shape;566;p32"/>
          <p:cNvSpPr/>
          <p:nvPr/>
        </p:nvSpPr>
        <p:spPr>
          <a:xfrm rot="1853613">
            <a:off x="2905125" y="32004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7" name="Google Shape;567;p32"/>
          <p:cNvSpPr/>
          <p:nvPr/>
        </p:nvSpPr>
        <p:spPr>
          <a:xfrm rot="1853613">
            <a:off x="2408238" y="3500438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8" name="Google Shape;568;p32"/>
          <p:cNvSpPr/>
          <p:nvPr/>
        </p:nvSpPr>
        <p:spPr>
          <a:xfrm rot="1853613">
            <a:off x="2168525" y="27432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9" name="Google Shape;569;p32"/>
          <p:cNvSpPr/>
          <p:nvPr/>
        </p:nvSpPr>
        <p:spPr>
          <a:xfrm rot="1853613">
            <a:off x="3282950" y="394017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570" name="Google Shape;570;p32"/>
          <p:cNvCxnSpPr>
            <a:stCxn id="563" idx="3"/>
            <a:endCxn id="568" idx="0"/>
          </p:cNvCxnSpPr>
          <p:nvPr/>
        </p:nvCxnSpPr>
        <p:spPr>
          <a:xfrm flipH="1">
            <a:off x="2298273" y="2464369"/>
            <a:ext cx="574800" cy="29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2"/>
          <p:cNvCxnSpPr>
            <a:stCxn id="563" idx="6"/>
            <a:endCxn id="564" idx="2"/>
          </p:cNvCxnSpPr>
          <p:nvPr/>
        </p:nvCxnSpPr>
        <p:spPr>
          <a:xfrm>
            <a:off x="3029488" y="2487973"/>
            <a:ext cx="110100" cy="4041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2"/>
          <p:cNvCxnSpPr>
            <a:stCxn id="563" idx="5"/>
            <a:endCxn id="567" idx="1"/>
          </p:cNvCxnSpPr>
          <p:nvPr/>
        </p:nvCxnSpPr>
        <p:spPr>
          <a:xfrm flipH="1">
            <a:off x="2473106" y="2526616"/>
            <a:ext cx="504000" cy="97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32"/>
          <p:cNvCxnSpPr>
            <a:stCxn id="567" idx="6"/>
            <a:endCxn id="569" idx="2"/>
          </p:cNvCxnSpPr>
          <p:nvPr/>
        </p:nvCxnSpPr>
        <p:spPr>
          <a:xfrm>
            <a:off x="2567526" y="3630178"/>
            <a:ext cx="727500" cy="35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" name="Google Shape;574;p32"/>
          <p:cNvCxnSpPr>
            <a:stCxn id="567" idx="7"/>
            <a:endCxn id="565" idx="2"/>
          </p:cNvCxnSpPr>
          <p:nvPr/>
        </p:nvCxnSpPr>
        <p:spPr>
          <a:xfrm rot="10800000" flipH="1">
            <a:off x="2577103" y="3477070"/>
            <a:ext cx="1402200" cy="88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Google Shape;575;p32"/>
          <p:cNvCxnSpPr>
            <a:stCxn id="568" idx="6"/>
            <a:endCxn id="566" idx="2"/>
          </p:cNvCxnSpPr>
          <p:nvPr/>
        </p:nvCxnSpPr>
        <p:spPr>
          <a:xfrm>
            <a:off x="2327813" y="2872940"/>
            <a:ext cx="589500" cy="369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32"/>
          <p:cNvCxnSpPr>
            <a:stCxn id="568" idx="5"/>
          </p:cNvCxnSpPr>
          <p:nvPr/>
        </p:nvCxnSpPr>
        <p:spPr>
          <a:xfrm>
            <a:off x="2275143" y="2912065"/>
            <a:ext cx="146700" cy="629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32"/>
          <p:cNvCxnSpPr>
            <a:stCxn id="565" idx="2"/>
            <a:endCxn id="566" idx="6"/>
          </p:cNvCxnSpPr>
          <p:nvPr/>
        </p:nvCxnSpPr>
        <p:spPr>
          <a:xfrm rot="10800000">
            <a:off x="3064325" y="3330060"/>
            <a:ext cx="915000" cy="147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32"/>
          <p:cNvCxnSpPr>
            <a:stCxn id="564" idx="4"/>
            <a:endCxn id="566" idx="0"/>
          </p:cNvCxnSpPr>
          <p:nvPr/>
        </p:nvCxnSpPr>
        <p:spPr>
          <a:xfrm flipH="1">
            <a:off x="3034792" y="3008964"/>
            <a:ext cx="134700" cy="203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2"/>
          <p:cNvCxnSpPr>
            <a:stCxn id="563" idx="7"/>
            <a:endCxn id="565" idx="2"/>
          </p:cNvCxnSpPr>
          <p:nvPr/>
        </p:nvCxnSpPr>
        <p:spPr>
          <a:xfrm>
            <a:off x="3038777" y="2423546"/>
            <a:ext cx="940500" cy="1053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32"/>
          <p:cNvCxnSpPr>
            <a:stCxn id="565" idx="3"/>
            <a:endCxn id="569" idx="7"/>
          </p:cNvCxnSpPr>
          <p:nvPr/>
        </p:nvCxnSpPr>
        <p:spPr>
          <a:xfrm flipH="1">
            <a:off x="3451648" y="3541968"/>
            <a:ext cx="518100" cy="462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32"/>
          <p:cNvCxnSpPr>
            <a:stCxn id="569" idx="1"/>
            <a:endCxn id="566" idx="5"/>
          </p:cNvCxnSpPr>
          <p:nvPr/>
        </p:nvCxnSpPr>
        <p:spPr>
          <a:xfrm rot="10800000">
            <a:off x="3011794" y="3369149"/>
            <a:ext cx="335700" cy="573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3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Local link prediction heuristics</a:t>
            </a: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body" idx="2"/>
          </p:nvPr>
        </p:nvSpPr>
        <p:spPr>
          <a:xfrm>
            <a:off x="5964238" y="1143000"/>
            <a:ext cx="4551362" cy="523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Link prediction heuristics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Common neighbors (CN)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Neighborhood overlap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Jaccard (JC)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Adamic-Adar (AA)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Preferential attachment (PA)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584" name="Google Shape;584;p3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32"/>
          <p:cNvCxnSpPr>
            <a:stCxn id="563" idx="7"/>
            <a:endCxn id="557" idx="2"/>
          </p:cNvCxnSpPr>
          <p:nvPr/>
        </p:nvCxnSpPr>
        <p:spPr>
          <a:xfrm>
            <a:off x="3038777" y="2423546"/>
            <a:ext cx="917400" cy="85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2"/>
          <p:cNvCxnSpPr>
            <a:stCxn id="564" idx="7"/>
            <a:endCxn id="557" idx="3"/>
          </p:cNvCxnSpPr>
          <p:nvPr/>
        </p:nvCxnSpPr>
        <p:spPr>
          <a:xfrm rot="10800000" flipH="1">
            <a:off x="3295952" y="2569171"/>
            <a:ext cx="685200" cy="34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2"/>
          <p:cNvCxnSpPr>
            <a:stCxn id="565" idx="7"/>
            <a:endCxn id="558" idx="3"/>
          </p:cNvCxnSpPr>
          <p:nvPr/>
        </p:nvCxnSpPr>
        <p:spPr>
          <a:xfrm>
            <a:off x="4136028" y="3500182"/>
            <a:ext cx="981900" cy="54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32"/>
          <p:cNvCxnSpPr>
            <a:stCxn id="565" idx="1"/>
            <a:endCxn id="557" idx="4"/>
          </p:cNvCxnSpPr>
          <p:nvPr/>
        </p:nvCxnSpPr>
        <p:spPr>
          <a:xfrm rot="10800000" flipH="1">
            <a:off x="4031995" y="2594035"/>
            <a:ext cx="9900" cy="843900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32"/>
          <p:cNvCxnSpPr>
            <a:stCxn id="563" idx="7"/>
            <a:endCxn id="559" idx="3"/>
          </p:cNvCxnSpPr>
          <p:nvPr/>
        </p:nvCxnSpPr>
        <p:spPr>
          <a:xfrm rot="10800000" flipH="1">
            <a:off x="3038777" y="1859246"/>
            <a:ext cx="1637700" cy="5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32"/>
          <p:cNvCxnSpPr>
            <a:stCxn id="557" idx="6"/>
            <a:endCxn id="559" idx="3"/>
          </p:cNvCxnSpPr>
          <p:nvPr/>
        </p:nvCxnSpPr>
        <p:spPr>
          <a:xfrm rot="10800000" flipH="1">
            <a:off x="4127500" y="1859244"/>
            <a:ext cx="549000" cy="6498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32"/>
          <p:cNvCxnSpPr>
            <a:stCxn id="556" idx="4"/>
            <a:endCxn id="558" idx="1"/>
          </p:cNvCxnSpPr>
          <p:nvPr/>
        </p:nvCxnSpPr>
        <p:spPr>
          <a:xfrm>
            <a:off x="4651375" y="2540000"/>
            <a:ext cx="466500" cy="8934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32"/>
          <p:cNvSpPr txBox="1"/>
          <p:nvPr/>
        </p:nvSpPr>
        <p:spPr>
          <a:xfrm>
            <a:off x="3887788" y="1998663"/>
            <a:ext cx="2872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endParaRPr/>
          </a:p>
        </p:txBody>
      </p:sp>
      <p:sp>
        <p:nvSpPr>
          <p:cNvPr id="593" name="Google Shape;593;p32"/>
          <p:cNvSpPr txBox="1"/>
          <p:nvPr/>
        </p:nvSpPr>
        <p:spPr>
          <a:xfrm>
            <a:off x="3910014" y="3656013"/>
            <a:ext cx="2873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endParaRPr/>
          </a:p>
        </p:txBody>
      </p:sp>
      <p:pic>
        <p:nvPicPr>
          <p:cNvPr id="594" name="Google Shape;59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1951" y="4738688"/>
            <a:ext cx="1420813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2"/>
          <p:cNvSpPr/>
          <p:nvPr/>
        </p:nvSpPr>
        <p:spPr>
          <a:xfrm>
            <a:off x="2843213" y="2281239"/>
            <a:ext cx="233362" cy="346075"/>
          </a:xfrm>
          <a:prstGeom prst="bracket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96" name="Google Shape;596;p32"/>
          <p:cNvSpPr/>
          <p:nvPr/>
        </p:nvSpPr>
        <p:spPr>
          <a:xfrm>
            <a:off x="3090863" y="2776538"/>
            <a:ext cx="234950" cy="347662"/>
          </a:xfrm>
          <a:prstGeom prst="bracketPair">
            <a:avLst/>
          </a:prstGeom>
          <a:noFill/>
          <a:ln w="28575" cap="flat" cmpd="sng">
            <a:solidFill>
              <a:srgbClr val="FF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97" name="Google Shape;597;p32"/>
          <p:cNvSpPr/>
          <p:nvPr/>
        </p:nvSpPr>
        <p:spPr>
          <a:xfrm>
            <a:off x="2895601" y="3130551"/>
            <a:ext cx="233363" cy="346075"/>
          </a:xfrm>
          <a:prstGeom prst="bracketPair">
            <a:avLst/>
          </a:prstGeom>
          <a:noFill/>
          <a:ln w="28575" cap="flat" cmpd="sng">
            <a:solidFill>
              <a:srgbClr val="FF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98" name="Google Shape;598;p32"/>
          <p:cNvSpPr/>
          <p:nvPr/>
        </p:nvSpPr>
        <p:spPr>
          <a:xfrm>
            <a:off x="3252788" y="3870326"/>
            <a:ext cx="233362" cy="346075"/>
          </a:xfrm>
          <a:prstGeom prst="bracket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99" name="Google Shape;599;p32"/>
          <p:cNvSpPr/>
          <p:nvPr/>
        </p:nvSpPr>
        <p:spPr>
          <a:xfrm>
            <a:off x="5062538" y="3308351"/>
            <a:ext cx="233362" cy="347663"/>
          </a:xfrm>
          <a:prstGeom prst="bracket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00" name="Google Shape;600;p32"/>
          <p:cNvSpPr/>
          <p:nvPr/>
        </p:nvSpPr>
        <p:spPr>
          <a:xfrm>
            <a:off x="4533900" y="2270126"/>
            <a:ext cx="234950" cy="347663"/>
          </a:xfrm>
          <a:prstGeom prst="bracketPair">
            <a:avLst/>
          </a:prstGeom>
          <a:noFill/>
          <a:ln w="28575" cap="flat" cmpd="sng">
            <a:solidFill>
              <a:srgbClr val="FF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01" name="Google Shape;601;p32"/>
          <p:cNvSpPr/>
          <p:nvPr/>
        </p:nvSpPr>
        <p:spPr>
          <a:xfrm>
            <a:off x="4614863" y="1625601"/>
            <a:ext cx="234950" cy="346075"/>
          </a:xfrm>
          <a:prstGeom prst="bracketPair">
            <a:avLst/>
          </a:prstGeom>
          <a:noFill/>
          <a:ln w="28575" cap="flat" cmpd="sng">
            <a:solidFill>
              <a:srgbClr val="FF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602" name="Google Shape;602;p32"/>
          <p:cNvCxnSpPr>
            <a:stCxn id="569" idx="0"/>
            <a:endCxn id="557" idx="3"/>
          </p:cNvCxnSpPr>
          <p:nvPr/>
        </p:nvCxnSpPr>
        <p:spPr>
          <a:xfrm rot="10800000" flipH="1">
            <a:off x="3412283" y="2569226"/>
            <a:ext cx="568800" cy="1383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1981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Other biases in networks</a:t>
            </a:r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body" idx="1"/>
          </p:nvPr>
        </p:nvSpPr>
        <p:spPr>
          <a:xfrm>
            <a:off x="723900" y="1447800"/>
            <a:ext cx="9486900" cy="455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Positions within social networks (i.e., social connections) shape individual fitness, opportunities and well-being. </a:t>
            </a:r>
            <a:endParaRPr/>
          </a:p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Positions with the social network are affected by</a:t>
            </a:r>
            <a:endParaRPr/>
          </a:p>
          <a:p>
            <a:pPr marL="74295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Cognitive factors: emotions, cognitive ability</a:t>
            </a:r>
            <a:endParaRPr/>
          </a:p>
          <a:p>
            <a:pPr marL="74295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Socio-economic factors: income, education, demographics</a:t>
            </a:r>
            <a:endParaRPr/>
          </a:p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Positions within social network confer benefits</a:t>
            </a:r>
            <a:endParaRPr/>
          </a:p>
          <a:p>
            <a:pPr marL="74295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Job and promotion opportunities</a:t>
            </a:r>
            <a:endParaRPr/>
          </a:p>
          <a:p>
            <a:pPr marL="74295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Novel information</a:t>
            </a:r>
            <a:endParaRPr sz="2400"/>
          </a:p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Inequality of opportunity</a:t>
            </a:r>
            <a:endParaRPr/>
          </a:p>
          <a:p>
            <a:pPr marL="74295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Glass ceiling effect</a:t>
            </a:r>
            <a:endParaRPr/>
          </a:p>
          <a:p>
            <a:pPr marL="74295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Ranking and visibility</a:t>
            </a:r>
            <a:endParaRPr/>
          </a:p>
          <a:p>
            <a:pPr marL="742950" lvl="1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93" name="Google Shape;93;p4"/>
          <p:cNvSpPr txBox="1">
            <a:spLocks noGrp="1"/>
          </p:cNvSpPr>
          <p:nvPr>
            <p:ph type="sldNum" idx="12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875" y="2219850"/>
            <a:ext cx="1326729" cy="12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47455" y="524922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9671" y="532966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93146" y="398835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64504" y="426830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/>
          <p:nvPr/>
        </p:nvSpPr>
        <p:spPr>
          <a:xfrm>
            <a:off x="9224920" y="3569405"/>
            <a:ext cx="509799" cy="768744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3"/>
          <p:cNvSpPr/>
          <p:nvPr/>
        </p:nvSpPr>
        <p:spPr>
          <a:xfrm>
            <a:off x="4565650" y="236855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08" name="Google Shape;608;p33"/>
          <p:cNvSpPr/>
          <p:nvPr/>
        </p:nvSpPr>
        <p:spPr>
          <a:xfrm>
            <a:off x="3956050" y="2424113"/>
            <a:ext cx="171450" cy="169862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09" name="Google Shape;609;p33"/>
          <p:cNvSpPr/>
          <p:nvPr/>
        </p:nvSpPr>
        <p:spPr>
          <a:xfrm>
            <a:off x="5092700" y="340836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10" name="Google Shape;610;p33"/>
          <p:cNvSpPr/>
          <p:nvPr/>
        </p:nvSpPr>
        <p:spPr>
          <a:xfrm>
            <a:off x="4651375" y="171291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611" name="Google Shape;611;p33"/>
          <p:cNvCxnSpPr>
            <a:stCxn id="608" idx="5"/>
            <a:endCxn id="609" idx="1"/>
          </p:cNvCxnSpPr>
          <p:nvPr/>
        </p:nvCxnSpPr>
        <p:spPr>
          <a:xfrm>
            <a:off x="4102392" y="2569099"/>
            <a:ext cx="1015500" cy="8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3"/>
          <p:cNvCxnSpPr>
            <a:stCxn id="608" idx="6"/>
            <a:endCxn id="607" idx="2"/>
          </p:cNvCxnSpPr>
          <p:nvPr/>
        </p:nvCxnSpPr>
        <p:spPr>
          <a:xfrm rot="10800000" flipH="1">
            <a:off x="4127500" y="2454144"/>
            <a:ext cx="438300" cy="549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33"/>
          <p:cNvCxnSpPr>
            <a:stCxn id="610" idx="5"/>
            <a:endCxn id="609" idx="0"/>
          </p:cNvCxnSpPr>
          <p:nvPr/>
        </p:nvCxnSpPr>
        <p:spPr>
          <a:xfrm>
            <a:off x="4797717" y="1859255"/>
            <a:ext cx="380700" cy="1549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33"/>
          <p:cNvSpPr/>
          <p:nvPr/>
        </p:nvSpPr>
        <p:spPr>
          <a:xfrm rot="1853613">
            <a:off x="2870200" y="235902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15" name="Google Shape;615;p33"/>
          <p:cNvSpPr/>
          <p:nvPr/>
        </p:nvSpPr>
        <p:spPr>
          <a:xfrm rot="1853613">
            <a:off x="3127375" y="2851151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16" name="Google Shape;616;p33"/>
          <p:cNvSpPr/>
          <p:nvPr/>
        </p:nvSpPr>
        <p:spPr>
          <a:xfrm rot="1853613">
            <a:off x="3967163" y="3435350"/>
            <a:ext cx="171450" cy="171450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17" name="Google Shape;617;p33"/>
          <p:cNvSpPr/>
          <p:nvPr/>
        </p:nvSpPr>
        <p:spPr>
          <a:xfrm rot="1853613">
            <a:off x="2905125" y="32004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18" name="Google Shape;618;p33"/>
          <p:cNvSpPr/>
          <p:nvPr/>
        </p:nvSpPr>
        <p:spPr>
          <a:xfrm rot="1853613">
            <a:off x="2408238" y="3500438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19" name="Google Shape;619;p33"/>
          <p:cNvSpPr/>
          <p:nvPr/>
        </p:nvSpPr>
        <p:spPr>
          <a:xfrm rot="1853613">
            <a:off x="2168525" y="27432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20" name="Google Shape;620;p33"/>
          <p:cNvSpPr/>
          <p:nvPr/>
        </p:nvSpPr>
        <p:spPr>
          <a:xfrm rot="1853613">
            <a:off x="3282950" y="394017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621" name="Google Shape;621;p33"/>
          <p:cNvCxnSpPr>
            <a:stCxn id="614" idx="3"/>
            <a:endCxn id="619" idx="0"/>
          </p:cNvCxnSpPr>
          <p:nvPr/>
        </p:nvCxnSpPr>
        <p:spPr>
          <a:xfrm flipH="1">
            <a:off x="2298273" y="2464369"/>
            <a:ext cx="574800" cy="29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33"/>
          <p:cNvCxnSpPr>
            <a:stCxn id="614" idx="6"/>
            <a:endCxn id="615" idx="2"/>
          </p:cNvCxnSpPr>
          <p:nvPr/>
        </p:nvCxnSpPr>
        <p:spPr>
          <a:xfrm>
            <a:off x="3029488" y="2487973"/>
            <a:ext cx="110100" cy="4041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3"/>
          <p:cNvCxnSpPr>
            <a:stCxn id="614" idx="5"/>
            <a:endCxn id="618" idx="1"/>
          </p:cNvCxnSpPr>
          <p:nvPr/>
        </p:nvCxnSpPr>
        <p:spPr>
          <a:xfrm flipH="1">
            <a:off x="2473106" y="2526616"/>
            <a:ext cx="504000" cy="97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3"/>
          <p:cNvCxnSpPr>
            <a:stCxn id="618" idx="6"/>
            <a:endCxn id="620" idx="2"/>
          </p:cNvCxnSpPr>
          <p:nvPr/>
        </p:nvCxnSpPr>
        <p:spPr>
          <a:xfrm>
            <a:off x="2567526" y="3630178"/>
            <a:ext cx="727500" cy="35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3"/>
          <p:cNvCxnSpPr>
            <a:stCxn id="618" idx="7"/>
            <a:endCxn id="616" idx="2"/>
          </p:cNvCxnSpPr>
          <p:nvPr/>
        </p:nvCxnSpPr>
        <p:spPr>
          <a:xfrm rot="10800000" flipH="1">
            <a:off x="2577103" y="3477070"/>
            <a:ext cx="1402200" cy="88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3"/>
          <p:cNvCxnSpPr>
            <a:stCxn id="619" idx="6"/>
            <a:endCxn id="617" idx="2"/>
          </p:cNvCxnSpPr>
          <p:nvPr/>
        </p:nvCxnSpPr>
        <p:spPr>
          <a:xfrm>
            <a:off x="2327813" y="2872940"/>
            <a:ext cx="589500" cy="369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3"/>
          <p:cNvCxnSpPr>
            <a:stCxn id="619" idx="5"/>
          </p:cNvCxnSpPr>
          <p:nvPr/>
        </p:nvCxnSpPr>
        <p:spPr>
          <a:xfrm>
            <a:off x="2275143" y="2912065"/>
            <a:ext cx="146700" cy="629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3"/>
          <p:cNvCxnSpPr>
            <a:stCxn id="616" idx="2"/>
            <a:endCxn id="617" idx="6"/>
          </p:cNvCxnSpPr>
          <p:nvPr/>
        </p:nvCxnSpPr>
        <p:spPr>
          <a:xfrm rot="10800000">
            <a:off x="3064325" y="3330060"/>
            <a:ext cx="915000" cy="147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33"/>
          <p:cNvCxnSpPr>
            <a:stCxn id="615" idx="4"/>
            <a:endCxn id="617" idx="0"/>
          </p:cNvCxnSpPr>
          <p:nvPr/>
        </p:nvCxnSpPr>
        <p:spPr>
          <a:xfrm flipH="1">
            <a:off x="3034792" y="3008964"/>
            <a:ext cx="134700" cy="203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33"/>
          <p:cNvCxnSpPr>
            <a:stCxn id="614" idx="7"/>
            <a:endCxn id="616" idx="2"/>
          </p:cNvCxnSpPr>
          <p:nvPr/>
        </p:nvCxnSpPr>
        <p:spPr>
          <a:xfrm>
            <a:off x="3038777" y="2423546"/>
            <a:ext cx="940500" cy="1053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33"/>
          <p:cNvCxnSpPr>
            <a:stCxn id="616" idx="3"/>
            <a:endCxn id="620" idx="7"/>
          </p:cNvCxnSpPr>
          <p:nvPr/>
        </p:nvCxnSpPr>
        <p:spPr>
          <a:xfrm flipH="1">
            <a:off x="3451648" y="3541968"/>
            <a:ext cx="518100" cy="462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33"/>
          <p:cNvCxnSpPr>
            <a:stCxn id="620" idx="1"/>
            <a:endCxn id="617" idx="5"/>
          </p:cNvCxnSpPr>
          <p:nvPr/>
        </p:nvCxnSpPr>
        <p:spPr>
          <a:xfrm rot="10800000">
            <a:off x="3011794" y="3369149"/>
            <a:ext cx="335700" cy="573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Local link prediction heuristics</a:t>
            </a:r>
            <a:endParaRPr/>
          </a:p>
        </p:txBody>
      </p:sp>
      <p:sp>
        <p:nvSpPr>
          <p:cNvPr id="634" name="Google Shape;634;p33"/>
          <p:cNvSpPr txBox="1">
            <a:spLocks noGrp="1"/>
          </p:cNvSpPr>
          <p:nvPr>
            <p:ph type="body" idx="2"/>
          </p:nvPr>
        </p:nvSpPr>
        <p:spPr>
          <a:xfrm>
            <a:off x="5964238" y="1143000"/>
            <a:ext cx="4551362" cy="523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Link prediction heuristics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Common neighbors (CN)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Jaccard (JC)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Fraction of common neighbors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Adamic-Adar (AA)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Preferential attachment (PA)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635" name="Google Shape;635;p3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Google Shape;636;p33"/>
          <p:cNvCxnSpPr>
            <a:stCxn id="614" idx="7"/>
            <a:endCxn id="608" idx="2"/>
          </p:cNvCxnSpPr>
          <p:nvPr/>
        </p:nvCxnSpPr>
        <p:spPr>
          <a:xfrm>
            <a:off x="3038777" y="2423546"/>
            <a:ext cx="917400" cy="85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33"/>
          <p:cNvCxnSpPr>
            <a:stCxn id="615" idx="7"/>
            <a:endCxn id="608" idx="3"/>
          </p:cNvCxnSpPr>
          <p:nvPr/>
        </p:nvCxnSpPr>
        <p:spPr>
          <a:xfrm rot="10800000" flipH="1">
            <a:off x="3295952" y="2569171"/>
            <a:ext cx="685200" cy="34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3"/>
          <p:cNvCxnSpPr>
            <a:stCxn id="616" idx="7"/>
            <a:endCxn id="609" idx="3"/>
          </p:cNvCxnSpPr>
          <p:nvPr/>
        </p:nvCxnSpPr>
        <p:spPr>
          <a:xfrm>
            <a:off x="4136028" y="3500182"/>
            <a:ext cx="981900" cy="54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3"/>
          <p:cNvCxnSpPr>
            <a:stCxn id="616" idx="1"/>
            <a:endCxn id="608" idx="4"/>
          </p:cNvCxnSpPr>
          <p:nvPr/>
        </p:nvCxnSpPr>
        <p:spPr>
          <a:xfrm rot="10800000" flipH="1">
            <a:off x="4031995" y="2594035"/>
            <a:ext cx="9900" cy="843900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3"/>
          <p:cNvCxnSpPr>
            <a:stCxn id="614" idx="7"/>
            <a:endCxn id="610" idx="3"/>
          </p:cNvCxnSpPr>
          <p:nvPr/>
        </p:nvCxnSpPr>
        <p:spPr>
          <a:xfrm rot="10800000" flipH="1">
            <a:off x="3038777" y="1859246"/>
            <a:ext cx="1637700" cy="5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33"/>
          <p:cNvCxnSpPr>
            <a:stCxn id="608" idx="6"/>
            <a:endCxn id="610" idx="3"/>
          </p:cNvCxnSpPr>
          <p:nvPr/>
        </p:nvCxnSpPr>
        <p:spPr>
          <a:xfrm rot="10800000" flipH="1">
            <a:off x="4127500" y="1859244"/>
            <a:ext cx="549000" cy="6498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33"/>
          <p:cNvCxnSpPr>
            <a:stCxn id="607" idx="4"/>
            <a:endCxn id="609" idx="1"/>
          </p:cNvCxnSpPr>
          <p:nvPr/>
        </p:nvCxnSpPr>
        <p:spPr>
          <a:xfrm>
            <a:off x="4651375" y="2540000"/>
            <a:ext cx="466500" cy="8934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3" name="Google Shape;643;p33"/>
          <p:cNvSpPr txBox="1"/>
          <p:nvPr/>
        </p:nvSpPr>
        <p:spPr>
          <a:xfrm>
            <a:off x="3887788" y="1998663"/>
            <a:ext cx="2872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endParaRPr/>
          </a:p>
        </p:txBody>
      </p:sp>
      <p:sp>
        <p:nvSpPr>
          <p:cNvPr id="644" name="Google Shape;644;p33"/>
          <p:cNvSpPr txBox="1"/>
          <p:nvPr/>
        </p:nvSpPr>
        <p:spPr>
          <a:xfrm>
            <a:off x="3910014" y="3656013"/>
            <a:ext cx="2873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endParaRPr/>
          </a:p>
        </p:txBody>
      </p:sp>
      <p:cxnSp>
        <p:nvCxnSpPr>
          <p:cNvPr id="645" name="Google Shape;645;p33"/>
          <p:cNvCxnSpPr>
            <a:stCxn id="620" idx="0"/>
            <a:endCxn id="608" idx="3"/>
          </p:cNvCxnSpPr>
          <p:nvPr/>
        </p:nvCxnSpPr>
        <p:spPr>
          <a:xfrm rot="10800000" flipH="1">
            <a:off x="3412283" y="2569226"/>
            <a:ext cx="568800" cy="1383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33"/>
          <p:cNvSpPr/>
          <p:nvPr/>
        </p:nvSpPr>
        <p:spPr>
          <a:xfrm>
            <a:off x="2843213" y="2281239"/>
            <a:ext cx="233362" cy="346075"/>
          </a:xfrm>
          <a:prstGeom prst="bracket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47" name="Google Shape;647;p33"/>
          <p:cNvSpPr/>
          <p:nvPr/>
        </p:nvSpPr>
        <p:spPr>
          <a:xfrm>
            <a:off x="3090863" y="2776538"/>
            <a:ext cx="234950" cy="347662"/>
          </a:xfrm>
          <a:prstGeom prst="bracketPair">
            <a:avLst/>
          </a:prstGeom>
          <a:noFill/>
          <a:ln w="28575" cap="flat" cmpd="sng">
            <a:solidFill>
              <a:srgbClr val="FF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48" name="Google Shape;648;p33"/>
          <p:cNvSpPr/>
          <p:nvPr/>
        </p:nvSpPr>
        <p:spPr>
          <a:xfrm>
            <a:off x="2895601" y="3130551"/>
            <a:ext cx="233363" cy="346075"/>
          </a:xfrm>
          <a:prstGeom prst="bracketPair">
            <a:avLst/>
          </a:prstGeom>
          <a:noFill/>
          <a:ln w="28575" cap="flat" cmpd="sng">
            <a:solidFill>
              <a:srgbClr val="FF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49" name="Google Shape;649;p33"/>
          <p:cNvSpPr/>
          <p:nvPr/>
        </p:nvSpPr>
        <p:spPr>
          <a:xfrm>
            <a:off x="3252788" y="3870326"/>
            <a:ext cx="233362" cy="346075"/>
          </a:xfrm>
          <a:prstGeom prst="bracket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50" name="Google Shape;650;p33"/>
          <p:cNvSpPr/>
          <p:nvPr/>
        </p:nvSpPr>
        <p:spPr>
          <a:xfrm>
            <a:off x="5062538" y="3308351"/>
            <a:ext cx="233362" cy="347663"/>
          </a:xfrm>
          <a:prstGeom prst="bracket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51" name="Google Shape;651;p33"/>
          <p:cNvSpPr/>
          <p:nvPr/>
        </p:nvSpPr>
        <p:spPr>
          <a:xfrm>
            <a:off x="4533900" y="2270126"/>
            <a:ext cx="234950" cy="347663"/>
          </a:xfrm>
          <a:prstGeom prst="bracketPair">
            <a:avLst/>
          </a:prstGeom>
          <a:noFill/>
          <a:ln w="28575" cap="flat" cmpd="sng">
            <a:solidFill>
              <a:srgbClr val="FF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52" name="Google Shape;652;p33"/>
          <p:cNvSpPr/>
          <p:nvPr/>
        </p:nvSpPr>
        <p:spPr>
          <a:xfrm>
            <a:off x="4614863" y="1625601"/>
            <a:ext cx="234950" cy="346075"/>
          </a:xfrm>
          <a:prstGeom prst="bracketPair">
            <a:avLst/>
          </a:prstGeom>
          <a:noFill/>
          <a:ln w="28575" cap="flat" cmpd="sng">
            <a:solidFill>
              <a:srgbClr val="FF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653" name="Google Shape;65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7300" y="4835526"/>
            <a:ext cx="2071688" cy="741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4"/>
          <p:cNvSpPr/>
          <p:nvPr/>
        </p:nvSpPr>
        <p:spPr>
          <a:xfrm>
            <a:off x="4565650" y="236855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59" name="Google Shape;659;p34"/>
          <p:cNvSpPr/>
          <p:nvPr/>
        </p:nvSpPr>
        <p:spPr>
          <a:xfrm>
            <a:off x="3956050" y="2424113"/>
            <a:ext cx="171450" cy="169862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60" name="Google Shape;660;p34"/>
          <p:cNvSpPr/>
          <p:nvPr/>
        </p:nvSpPr>
        <p:spPr>
          <a:xfrm>
            <a:off x="5092700" y="340836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61" name="Google Shape;661;p34"/>
          <p:cNvSpPr/>
          <p:nvPr/>
        </p:nvSpPr>
        <p:spPr>
          <a:xfrm>
            <a:off x="4651375" y="171291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662" name="Google Shape;662;p34"/>
          <p:cNvCxnSpPr>
            <a:stCxn id="659" idx="5"/>
            <a:endCxn id="660" idx="1"/>
          </p:cNvCxnSpPr>
          <p:nvPr/>
        </p:nvCxnSpPr>
        <p:spPr>
          <a:xfrm>
            <a:off x="4102392" y="2569099"/>
            <a:ext cx="1015500" cy="8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34"/>
          <p:cNvCxnSpPr>
            <a:stCxn id="659" idx="6"/>
            <a:endCxn id="658" idx="2"/>
          </p:cNvCxnSpPr>
          <p:nvPr/>
        </p:nvCxnSpPr>
        <p:spPr>
          <a:xfrm rot="10800000" flipH="1">
            <a:off x="4127500" y="2454144"/>
            <a:ext cx="438300" cy="549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34"/>
          <p:cNvCxnSpPr>
            <a:stCxn id="661" idx="5"/>
            <a:endCxn id="660" idx="0"/>
          </p:cNvCxnSpPr>
          <p:nvPr/>
        </p:nvCxnSpPr>
        <p:spPr>
          <a:xfrm>
            <a:off x="4797717" y="1859255"/>
            <a:ext cx="380700" cy="1549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5" name="Google Shape;665;p34"/>
          <p:cNvSpPr/>
          <p:nvPr/>
        </p:nvSpPr>
        <p:spPr>
          <a:xfrm rot="1853613">
            <a:off x="2870200" y="235902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66" name="Google Shape;666;p34"/>
          <p:cNvSpPr/>
          <p:nvPr/>
        </p:nvSpPr>
        <p:spPr>
          <a:xfrm rot="1853613">
            <a:off x="3127375" y="2851151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67" name="Google Shape;667;p34"/>
          <p:cNvSpPr/>
          <p:nvPr/>
        </p:nvSpPr>
        <p:spPr>
          <a:xfrm rot="1853613">
            <a:off x="3967163" y="3435350"/>
            <a:ext cx="171450" cy="171450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68" name="Google Shape;668;p34"/>
          <p:cNvSpPr/>
          <p:nvPr/>
        </p:nvSpPr>
        <p:spPr>
          <a:xfrm rot="1853613">
            <a:off x="2905125" y="32004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69" name="Google Shape;669;p34"/>
          <p:cNvSpPr/>
          <p:nvPr/>
        </p:nvSpPr>
        <p:spPr>
          <a:xfrm rot="1853613">
            <a:off x="2408238" y="3500438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0" name="Google Shape;670;p34"/>
          <p:cNvSpPr/>
          <p:nvPr/>
        </p:nvSpPr>
        <p:spPr>
          <a:xfrm rot="1853613">
            <a:off x="2168525" y="27432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1" name="Google Shape;671;p34"/>
          <p:cNvSpPr/>
          <p:nvPr/>
        </p:nvSpPr>
        <p:spPr>
          <a:xfrm rot="1853613">
            <a:off x="3282950" y="394017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672" name="Google Shape;672;p34"/>
          <p:cNvCxnSpPr>
            <a:stCxn id="665" idx="3"/>
            <a:endCxn id="670" idx="0"/>
          </p:cNvCxnSpPr>
          <p:nvPr/>
        </p:nvCxnSpPr>
        <p:spPr>
          <a:xfrm flipH="1">
            <a:off x="2298273" y="2464369"/>
            <a:ext cx="574800" cy="29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4"/>
          <p:cNvCxnSpPr>
            <a:stCxn id="665" idx="6"/>
            <a:endCxn id="666" idx="2"/>
          </p:cNvCxnSpPr>
          <p:nvPr/>
        </p:nvCxnSpPr>
        <p:spPr>
          <a:xfrm>
            <a:off x="3029488" y="2487973"/>
            <a:ext cx="110100" cy="4041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34"/>
          <p:cNvCxnSpPr>
            <a:stCxn id="665" idx="5"/>
            <a:endCxn id="669" idx="1"/>
          </p:cNvCxnSpPr>
          <p:nvPr/>
        </p:nvCxnSpPr>
        <p:spPr>
          <a:xfrm flipH="1">
            <a:off x="2473106" y="2526616"/>
            <a:ext cx="504000" cy="97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69" idx="6"/>
            <a:endCxn id="671" idx="2"/>
          </p:cNvCxnSpPr>
          <p:nvPr/>
        </p:nvCxnSpPr>
        <p:spPr>
          <a:xfrm>
            <a:off x="2567526" y="3630178"/>
            <a:ext cx="727500" cy="35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69" idx="7"/>
            <a:endCxn id="667" idx="2"/>
          </p:cNvCxnSpPr>
          <p:nvPr/>
        </p:nvCxnSpPr>
        <p:spPr>
          <a:xfrm rot="10800000" flipH="1">
            <a:off x="2577103" y="3477070"/>
            <a:ext cx="1402200" cy="88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70" idx="6"/>
            <a:endCxn id="668" idx="2"/>
          </p:cNvCxnSpPr>
          <p:nvPr/>
        </p:nvCxnSpPr>
        <p:spPr>
          <a:xfrm>
            <a:off x="2327813" y="2872940"/>
            <a:ext cx="589500" cy="369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34"/>
          <p:cNvCxnSpPr>
            <a:stCxn id="670" idx="5"/>
          </p:cNvCxnSpPr>
          <p:nvPr/>
        </p:nvCxnSpPr>
        <p:spPr>
          <a:xfrm>
            <a:off x="2275143" y="2912065"/>
            <a:ext cx="146700" cy="629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34"/>
          <p:cNvCxnSpPr>
            <a:stCxn id="667" idx="2"/>
            <a:endCxn id="668" idx="6"/>
          </p:cNvCxnSpPr>
          <p:nvPr/>
        </p:nvCxnSpPr>
        <p:spPr>
          <a:xfrm rot="10800000">
            <a:off x="3064325" y="3330060"/>
            <a:ext cx="915000" cy="147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34"/>
          <p:cNvCxnSpPr>
            <a:stCxn id="666" idx="4"/>
            <a:endCxn id="668" idx="0"/>
          </p:cNvCxnSpPr>
          <p:nvPr/>
        </p:nvCxnSpPr>
        <p:spPr>
          <a:xfrm flipH="1">
            <a:off x="3034792" y="3008964"/>
            <a:ext cx="134700" cy="203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4"/>
          <p:cNvCxnSpPr>
            <a:stCxn id="665" idx="7"/>
            <a:endCxn id="667" idx="2"/>
          </p:cNvCxnSpPr>
          <p:nvPr/>
        </p:nvCxnSpPr>
        <p:spPr>
          <a:xfrm>
            <a:off x="3038777" y="2423546"/>
            <a:ext cx="940500" cy="1053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4"/>
          <p:cNvCxnSpPr>
            <a:stCxn id="667" idx="3"/>
            <a:endCxn id="671" idx="7"/>
          </p:cNvCxnSpPr>
          <p:nvPr/>
        </p:nvCxnSpPr>
        <p:spPr>
          <a:xfrm flipH="1">
            <a:off x="3451648" y="3541968"/>
            <a:ext cx="518100" cy="462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4"/>
          <p:cNvCxnSpPr>
            <a:stCxn id="671" idx="1"/>
            <a:endCxn id="668" idx="5"/>
          </p:cNvCxnSpPr>
          <p:nvPr/>
        </p:nvCxnSpPr>
        <p:spPr>
          <a:xfrm rot="10800000">
            <a:off x="3011794" y="3369149"/>
            <a:ext cx="335700" cy="573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4" name="Google Shape;684;p3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Link prediction heuristics</a:t>
            </a:r>
            <a:endParaRPr/>
          </a:p>
        </p:txBody>
      </p:sp>
      <p:sp>
        <p:nvSpPr>
          <p:cNvPr id="685" name="Google Shape;685;p34"/>
          <p:cNvSpPr txBox="1">
            <a:spLocks noGrp="1"/>
          </p:cNvSpPr>
          <p:nvPr>
            <p:ph type="body" idx="2"/>
          </p:nvPr>
        </p:nvSpPr>
        <p:spPr>
          <a:xfrm>
            <a:off x="5964238" y="1143000"/>
            <a:ext cx="4551362" cy="523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Link prediction heuristics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Common neighbors (CN)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Jaccard (JC)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Adamic-Adar (AA)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Nmbr common neighbors, with each neighbor z attenuated by log of its degree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Preferential attachment (PA)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686" name="Google Shape;686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34"/>
          <p:cNvCxnSpPr>
            <a:stCxn id="665" idx="7"/>
            <a:endCxn id="659" idx="2"/>
          </p:cNvCxnSpPr>
          <p:nvPr/>
        </p:nvCxnSpPr>
        <p:spPr>
          <a:xfrm>
            <a:off x="3038777" y="2423546"/>
            <a:ext cx="917400" cy="85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4"/>
          <p:cNvCxnSpPr>
            <a:stCxn id="666" idx="7"/>
            <a:endCxn id="659" idx="3"/>
          </p:cNvCxnSpPr>
          <p:nvPr/>
        </p:nvCxnSpPr>
        <p:spPr>
          <a:xfrm rot="10800000" flipH="1">
            <a:off x="3295952" y="2569171"/>
            <a:ext cx="685200" cy="34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4"/>
          <p:cNvCxnSpPr>
            <a:stCxn id="667" idx="7"/>
            <a:endCxn id="660" idx="3"/>
          </p:cNvCxnSpPr>
          <p:nvPr/>
        </p:nvCxnSpPr>
        <p:spPr>
          <a:xfrm>
            <a:off x="4136028" y="3500182"/>
            <a:ext cx="981900" cy="54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34"/>
          <p:cNvCxnSpPr>
            <a:stCxn id="667" idx="1"/>
            <a:endCxn id="659" idx="4"/>
          </p:cNvCxnSpPr>
          <p:nvPr/>
        </p:nvCxnSpPr>
        <p:spPr>
          <a:xfrm rot="10800000" flipH="1">
            <a:off x="4031995" y="2594035"/>
            <a:ext cx="9900" cy="843900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34"/>
          <p:cNvCxnSpPr>
            <a:stCxn id="665" idx="7"/>
            <a:endCxn id="661" idx="3"/>
          </p:cNvCxnSpPr>
          <p:nvPr/>
        </p:nvCxnSpPr>
        <p:spPr>
          <a:xfrm rot="10800000" flipH="1">
            <a:off x="3038777" y="1859246"/>
            <a:ext cx="1637700" cy="5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34"/>
          <p:cNvCxnSpPr>
            <a:stCxn id="659" idx="6"/>
            <a:endCxn id="661" idx="3"/>
          </p:cNvCxnSpPr>
          <p:nvPr/>
        </p:nvCxnSpPr>
        <p:spPr>
          <a:xfrm rot="10800000" flipH="1">
            <a:off x="4127500" y="1859244"/>
            <a:ext cx="549000" cy="6498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34"/>
          <p:cNvCxnSpPr>
            <a:stCxn id="658" idx="4"/>
            <a:endCxn id="660" idx="1"/>
          </p:cNvCxnSpPr>
          <p:nvPr/>
        </p:nvCxnSpPr>
        <p:spPr>
          <a:xfrm>
            <a:off x="4651375" y="2540000"/>
            <a:ext cx="466500" cy="8934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4" name="Google Shape;694;p34"/>
          <p:cNvSpPr txBox="1"/>
          <p:nvPr/>
        </p:nvSpPr>
        <p:spPr>
          <a:xfrm>
            <a:off x="3887788" y="1998663"/>
            <a:ext cx="2872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endParaRPr/>
          </a:p>
        </p:txBody>
      </p:sp>
      <p:sp>
        <p:nvSpPr>
          <p:cNvPr id="695" name="Google Shape;695;p34"/>
          <p:cNvSpPr txBox="1"/>
          <p:nvPr/>
        </p:nvSpPr>
        <p:spPr>
          <a:xfrm>
            <a:off x="3910014" y="3656013"/>
            <a:ext cx="2873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endParaRPr/>
          </a:p>
        </p:txBody>
      </p:sp>
      <p:cxnSp>
        <p:nvCxnSpPr>
          <p:cNvPr id="696" name="Google Shape;696;p34"/>
          <p:cNvCxnSpPr>
            <a:stCxn id="671" idx="0"/>
            <a:endCxn id="659" idx="3"/>
          </p:cNvCxnSpPr>
          <p:nvPr/>
        </p:nvCxnSpPr>
        <p:spPr>
          <a:xfrm rot="10800000" flipH="1">
            <a:off x="3412283" y="2569226"/>
            <a:ext cx="568800" cy="1383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7" name="Google Shape;69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5551" y="4595813"/>
            <a:ext cx="2970213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34"/>
          <p:cNvSpPr/>
          <p:nvPr/>
        </p:nvSpPr>
        <p:spPr>
          <a:xfrm>
            <a:off x="2843213" y="2281239"/>
            <a:ext cx="233362" cy="346075"/>
          </a:xfrm>
          <a:prstGeom prst="bracket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99" name="Google Shape;699;p34"/>
          <p:cNvSpPr/>
          <p:nvPr/>
        </p:nvSpPr>
        <p:spPr>
          <a:xfrm>
            <a:off x="3252788" y="3870326"/>
            <a:ext cx="233362" cy="346075"/>
          </a:xfrm>
          <a:prstGeom prst="bracket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00" name="Google Shape;700;p34"/>
          <p:cNvSpPr/>
          <p:nvPr/>
        </p:nvSpPr>
        <p:spPr>
          <a:xfrm>
            <a:off x="5062538" y="3308351"/>
            <a:ext cx="233362" cy="347663"/>
          </a:xfrm>
          <a:prstGeom prst="bracket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Local link prediction heuristics</a:t>
            </a:r>
            <a:endParaRPr/>
          </a:p>
        </p:txBody>
      </p:sp>
      <p:sp>
        <p:nvSpPr>
          <p:cNvPr id="706" name="Google Shape;706;p35"/>
          <p:cNvSpPr txBox="1">
            <a:spLocks noGrp="1"/>
          </p:cNvSpPr>
          <p:nvPr>
            <p:ph type="body" idx="2"/>
          </p:nvPr>
        </p:nvSpPr>
        <p:spPr>
          <a:xfrm>
            <a:off x="5964238" y="1143000"/>
            <a:ext cx="4551362" cy="523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Link prediction heuristics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Common neighbors (CN)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Jaccard (JC)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Char char="–"/>
            </a:pPr>
            <a:r>
              <a:rPr lang="en-US">
                <a:solidFill>
                  <a:srgbClr val="999999"/>
                </a:solidFill>
              </a:rPr>
              <a:t>Adamic-Adar (AA)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Preferential attachment (PA)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Better connected nodes are more likely to form more links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707" name="Google Shape;707;p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9264" y="4902200"/>
            <a:ext cx="18065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5"/>
          <p:cNvSpPr/>
          <p:nvPr/>
        </p:nvSpPr>
        <p:spPr>
          <a:xfrm>
            <a:off x="4565650" y="236855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10" name="Google Shape;710;p35"/>
          <p:cNvSpPr/>
          <p:nvPr/>
        </p:nvSpPr>
        <p:spPr>
          <a:xfrm>
            <a:off x="3956050" y="2424113"/>
            <a:ext cx="171450" cy="169862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11" name="Google Shape;711;p35"/>
          <p:cNvSpPr/>
          <p:nvPr/>
        </p:nvSpPr>
        <p:spPr>
          <a:xfrm>
            <a:off x="5092700" y="340836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12" name="Google Shape;712;p35"/>
          <p:cNvSpPr/>
          <p:nvPr/>
        </p:nvSpPr>
        <p:spPr>
          <a:xfrm>
            <a:off x="4651375" y="171291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713" name="Google Shape;713;p35"/>
          <p:cNvCxnSpPr>
            <a:stCxn id="710" idx="5"/>
            <a:endCxn id="711" idx="1"/>
          </p:cNvCxnSpPr>
          <p:nvPr/>
        </p:nvCxnSpPr>
        <p:spPr>
          <a:xfrm>
            <a:off x="4102392" y="2569099"/>
            <a:ext cx="1015500" cy="8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" name="Google Shape;714;p35"/>
          <p:cNvCxnSpPr>
            <a:stCxn id="710" idx="6"/>
            <a:endCxn id="709" idx="2"/>
          </p:cNvCxnSpPr>
          <p:nvPr/>
        </p:nvCxnSpPr>
        <p:spPr>
          <a:xfrm rot="10800000" flipH="1">
            <a:off x="4127500" y="2454144"/>
            <a:ext cx="438300" cy="549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5"/>
          <p:cNvCxnSpPr>
            <a:stCxn id="712" idx="5"/>
            <a:endCxn id="711" idx="0"/>
          </p:cNvCxnSpPr>
          <p:nvPr/>
        </p:nvCxnSpPr>
        <p:spPr>
          <a:xfrm>
            <a:off x="4797717" y="1859255"/>
            <a:ext cx="380700" cy="1549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35"/>
          <p:cNvSpPr/>
          <p:nvPr/>
        </p:nvSpPr>
        <p:spPr>
          <a:xfrm rot="1853613">
            <a:off x="2870200" y="235902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17" name="Google Shape;717;p35"/>
          <p:cNvSpPr/>
          <p:nvPr/>
        </p:nvSpPr>
        <p:spPr>
          <a:xfrm rot="1853613">
            <a:off x="3127375" y="2851151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18" name="Google Shape;718;p35"/>
          <p:cNvSpPr/>
          <p:nvPr/>
        </p:nvSpPr>
        <p:spPr>
          <a:xfrm rot="1853613">
            <a:off x="3967163" y="3435350"/>
            <a:ext cx="171450" cy="171450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19" name="Google Shape;719;p35"/>
          <p:cNvSpPr/>
          <p:nvPr/>
        </p:nvSpPr>
        <p:spPr>
          <a:xfrm rot="1853613">
            <a:off x="2905125" y="32004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20" name="Google Shape;720;p35"/>
          <p:cNvSpPr/>
          <p:nvPr/>
        </p:nvSpPr>
        <p:spPr>
          <a:xfrm rot="1853613">
            <a:off x="2408238" y="3500438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21" name="Google Shape;721;p35"/>
          <p:cNvSpPr/>
          <p:nvPr/>
        </p:nvSpPr>
        <p:spPr>
          <a:xfrm rot="1853613">
            <a:off x="2168525" y="27432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22" name="Google Shape;722;p35"/>
          <p:cNvSpPr/>
          <p:nvPr/>
        </p:nvSpPr>
        <p:spPr>
          <a:xfrm rot="1853613">
            <a:off x="3282950" y="394017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723" name="Google Shape;723;p35"/>
          <p:cNvCxnSpPr>
            <a:stCxn id="716" idx="3"/>
            <a:endCxn id="721" idx="0"/>
          </p:cNvCxnSpPr>
          <p:nvPr/>
        </p:nvCxnSpPr>
        <p:spPr>
          <a:xfrm flipH="1">
            <a:off x="2298273" y="2464369"/>
            <a:ext cx="574800" cy="29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" name="Google Shape;724;p35"/>
          <p:cNvCxnSpPr>
            <a:stCxn id="716" idx="6"/>
            <a:endCxn id="717" idx="2"/>
          </p:cNvCxnSpPr>
          <p:nvPr/>
        </p:nvCxnSpPr>
        <p:spPr>
          <a:xfrm>
            <a:off x="3029488" y="2487973"/>
            <a:ext cx="110100" cy="4041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5" name="Google Shape;725;p35"/>
          <p:cNvCxnSpPr>
            <a:stCxn id="716" idx="5"/>
            <a:endCxn id="720" idx="1"/>
          </p:cNvCxnSpPr>
          <p:nvPr/>
        </p:nvCxnSpPr>
        <p:spPr>
          <a:xfrm flipH="1">
            <a:off x="2473106" y="2526616"/>
            <a:ext cx="504000" cy="97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p35"/>
          <p:cNvCxnSpPr>
            <a:stCxn id="720" idx="6"/>
            <a:endCxn id="722" idx="2"/>
          </p:cNvCxnSpPr>
          <p:nvPr/>
        </p:nvCxnSpPr>
        <p:spPr>
          <a:xfrm>
            <a:off x="2567526" y="3630178"/>
            <a:ext cx="727500" cy="35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" name="Google Shape;727;p35"/>
          <p:cNvCxnSpPr>
            <a:stCxn id="720" idx="7"/>
            <a:endCxn id="718" idx="2"/>
          </p:cNvCxnSpPr>
          <p:nvPr/>
        </p:nvCxnSpPr>
        <p:spPr>
          <a:xfrm rot="10800000" flipH="1">
            <a:off x="2577103" y="3477070"/>
            <a:ext cx="1402200" cy="88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35"/>
          <p:cNvCxnSpPr>
            <a:stCxn id="721" idx="6"/>
            <a:endCxn id="719" idx="2"/>
          </p:cNvCxnSpPr>
          <p:nvPr/>
        </p:nvCxnSpPr>
        <p:spPr>
          <a:xfrm>
            <a:off x="2327813" y="2872940"/>
            <a:ext cx="589500" cy="369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9" name="Google Shape;729;p35"/>
          <p:cNvCxnSpPr>
            <a:stCxn id="721" idx="5"/>
          </p:cNvCxnSpPr>
          <p:nvPr/>
        </p:nvCxnSpPr>
        <p:spPr>
          <a:xfrm>
            <a:off x="2275143" y="2912065"/>
            <a:ext cx="146700" cy="629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0" name="Google Shape;730;p35"/>
          <p:cNvCxnSpPr>
            <a:stCxn id="718" idx="2"/>
            <a:endCxn id="719" idx="6"/>
          </p:cNvCxnSpPr>
          <p:nvPr/>
        </p:nvCxnSpPr>
        <p:spPr>
          <a:xfrm rot="10800000">
            <a:off x="3064325" y="3330060"/>
            <a:ext cx="915000" cy="147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1" name="Google Shape;731;p35"/>
          <p:cNvCxnSpPr>
            <a:stCxn id="717" idx="4"/>
            <a:endCxn id="719" idx="0"/>
          </p:cNvCxnSpPr>
          <p:nvPr/>
        </p:nvCxnSpPr>
        <p:spPr>
          <a:xfrm flipH="1">
            <a:off x="3034792" y="3008964"/>
            <a:ext cx="134700" cy="203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35"/>
          <p:cNvCxnSpPr>
            <a:stCxn id="716" idx="7"/>
            <a:endCxn id="718" idx="2"/>
          </p:cNvCxnSpPr>
          <p:nvPr/>
        </p:nvCxnSpPr>
        <p:spPr>
          <a:xfrm>
            <a:off x="3038777" y="2423546"/>
            <a:ext cx="940500" cy="1053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35"/>
          <p:cNvCxnSpPr>
            <a:stCxn id="718" idx="3"/>
            <a:endCxn id="722" idx="7"/>
          </p:cNvCxnSpPr>
          <p:nvPr/>
        </p:nvCxnSpPr>
        <p:spPr>
          <a:xfrm flipH="1">
            <a:off x="3451648" y="3541968"/>
            <a:ext cx="518100" cy="462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35"/>
          <p:cNvCxnSpPr>
            <a:stCxn id="722" idx="1"/>
            <a:endCxn id="719" idx="5"/>
          </p:cNvCxnSpPr>
          <p:nvPr/>
        </p:nvCxnSpPr>
        <p:spPr>
          <a:xfrm rot="10800000">
            <a:off x="3011794" y="3369149"/>
            <a:ext cx="335700" cy="573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35"/>
          <p:cNvCxnSpPr>
            <a:stCxn id="716" idx="7"/>
            <a:endCxn id="710" idx="2"/>
          </p:cNvCxnSpPr>
          <p:nvPr/>
        </p:nvCxnSpPr>
        <p:spPr>
          <a:xfrm>
            <a:off x="3038777" y="2423546"/>
            <a:ext cx="917400" cy="85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35"/>
          <p:cNvCxnSpPr>
            <a:stCxn id="717" idx="7"/>
            <a:endCxn id="710" idx="3"/>
          </p:cNvCxnSpPr>
          <p:nvPr/>
        </p:nvCxnSpPr>
        <p:spPr>
          <a:xfrm rot="10800000" flipH="1">
            <a:off x="3295952" y="2569171"/>
            <a:ext cx="685200" cy="34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35"/>
          <p:cNvCxnSpPr>
            <a:stCxn id="718" idx="7"/>
            <a:endCxn id="711" idx="3"/>
          </p:cNvCxnSpPr>
          <p:nvPr/>
        </p:nvCxnSpPr>
        <p:spPr>
          <a:xfrm>
            <a:off x="4136028" y="3500182"/>
            <a:ext cx="981900" cy="54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35"/>
          <p:cNvCxnSpPr>
            <a:stCxn id="718" idx="1"/>
            <a:endCxn id="710" idx="4"/>
          </p:cNvCxnSpPr>
          <p:nvPr/>
        </p:nvCxnSpPr>
        <p:spPr>
          <a:xfrm rot="10800000" flipH="1">
            <a:off x="4031995" y="2594035"/>
            <a:ext cx="9900" cy="843900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35"/>
          <p:cNvCxnSpPr>
            <a:stCxn id="716" idx="7"/>
            <a:endCxn id="712" idx="3"/>
          </p:cNvCxnSpPr>
          <p:nvPr/>
        </p:nvCxnSpPr>
        <p:spPr>
          <a:xfrm rot="10800000" flipH="1">
            <a:off x="3038777" y="1859246"/>
            <a:ext cx="1637700" cy="5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35"/>
          <p:cNvCxnSpPr>
            <a:stCxn id="710" idx="6"/>
            <a:endCxn id="712" idx="3"/>
          </p:cNvCxnSpPr>
          <p:nvPr/>
        </p:nvCxnSpPr>
        <p:spPr>
          <a:xfrm rot="10800000" flipH="1">
            <a:off x="4127500" y="1859244"/>
            <a:ext cx="549000" cy="6498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35"/>
          <p:cNvCxnSpPr>
            <a:stCxn id="709" idx="4"/>
            <a:endCxn id="711" idx="1"/>
          </p:cNvCxnSpPr>
          <p:nvPr/>
        </p:nvCxnSpPr>
        <p:spPr>
          <a:xfrm>
            <a:off x="4651375" y="2540000"/>
            <a:ext cx="466500" cy="8934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2" name="Google Shape;742;p35"/>
          <p:cNvSpPr txBox="1"/>
          <p:nvPr/>
        </p:nvSpPr>
        <p:spPr>
          <a:xfrm>
            <a:off x="3887788" y="1998663"/>
            <a:ext cx="2872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endParaRPr/>
          </a:p>
        </p:txBody>
      </p:sp>
      <p:sp>
        <p:nvSpPr>
          <p:cNvPr id="743" name="Google Shape;743;p35"/>
          <p:cNvSpPr txBox="1"/>
          <p:nvPr/>
        </p:nvSpPr>
        <p:spPr>
          <a:xfrm>
            <a:off x="3910014" y="3656013"/>
            <a:ext cx="2873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endParaRPr/>
          </a:p>
        </p:txBody>
      </p:sp>
      <p:cxnSp>
        <p:nvCxnSpPr>
          <p:cNvPr id="744" name="Google Shape;744;p35"/>
          <p:cNvCxnSpPr>
            <a:stCxn id="722" idx="0"/>
            <a:endCxn id="710" idx="3"/>
          </p:cNvCxnSpPr>
          <p:nvPr/>
        </p:nvCxnSpPr>
        <p:spPr>
          <a:xfrm rot="10800000" flipH="1">
            <a:off x="3412283" y="2569226"/>
            <a:ext cx="568800" cy="1383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Global link prediction heuristics</a:t>
            </a:r>
            <a:endParaRPr/>
          </a:p>
        </p:txBody>
      </p:sp>
      <p:sp>
        <p:nvSpPr>
          <p:cNvPr id="750" name="Google Shape;750;p36"/>
          <p:cNvSpPr txBox="1">
            <a:spLocks noGrp="1"/>
          </p:cNvSpPr>
          <p:nvPr>
            <p:ph type="body" idx="2"/>
          </p:nvPr>
        </p:nvSpPr>
        <p:spPr>
          <a:xfrm>
            <a:off x="5964238" y="1143000"/>
            <a:ext cx="4551362" cy="523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Link prediction heuristics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Katz score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Measures number of paths between two nodes, attenuated by their length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Hitting time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Expected time for a random walk from x to reach 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…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751" name="Google Shape;751;p3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6"/>
          <p:cNvSpPr/>
          <p:nvPr/>
        </p:nvSpPr>
        <p:spPr>
          <a:xfrm>
            <a:off x="4565650" y="236855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53" name="Google Shape;753;p36"/>
          <p:cNvSpPr/>
          <p:nvPr/>
        </p:nvSpPr>
        <p:spPr>
          <a:xfrm>
            <a:off x="3956050" y="2424113"/>
            <a:ext cx="171450" cy="169862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54" name="Google Shape;754;p36"/>
          <p:cNvSpPr/>
          <p:nvPr/>
        </p:nvSpPr>
        <p:spPr>
          <a:xfrm>
            <a:off x="5092700" y="340836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55" name="Google Shape;755;p36"/>
          <p:cNvSpPr/>
          <p:nvPr/>
        </p:nvSpPr>
        <p:spPr>
          <a:xfrm>
            <a:off x="4651375" y="1712913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756" name="Google Shape;756;p36"/>
          <p:cNvCxnSpPr>
            <a:stCxn id="753" idx="5"/>
            <a:endCxn id="754" idx="1"/>
          </p:cNvCxnSpPr>
          <p:nvPr/>
        </p:nvCxnSpPr>
        <p:spPr>
          <a:xfrm>
            <a:off x="4102392" y="2569099"/>
            <a:ext cx="1015500" cy="8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36"/>
          <p:cNvCxnSpPr>
            <a:stCxn id="753" idx="6"/>
            <a:endCxn id="752" idx="2"/>
          </p:cNvCxnSpPr>
          <p:nvPr/>
        </p:nvCxnSpPr>
        <p:spPr>
          <a:xfrm rot="10800000" flipH="1">
            <a:off x="4127500" y="2454144"/>
            <a:ext cx="438300" cy="549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36"/>
          <p:cNvCxnSpPr>
            <a:stCxn id="755" idx="5"/>
            <a:endCxn id="754" idx="0"/>
          </p:cNvCxnSpPr>
          <p:nvPr/>
        </p:nvCxnSpPr>
        <p:spPr>
          <a:xfrm>
            <a:off x="4797717" y="1859255"/>
            <a:ext cx="380700" cy="1549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9" name="Google Shape;759;p36"/>
          <p:cNvSpPr/>
          <p:nvPr/>
        </p:nvSpPr>
        <p:spPr>
          <a:xfrm rot="1853613">
            <a:off x="2870200" y="235902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60" name="Google Shape;760;p36"/>
          <p:cNvSpPr/>
          <p:nvPr/>
        </p:nvSpPr>
        <p:spPr>
          <a:xfrm rot="1853613">
            <a:off x="3127375" y="2851151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61" name="Google Shape;761;p36"/>
          <p:cNvSpPr/>
          <p:nvPr/>
        </p:nvSpPr>
        <p:spPr>
          <a:xfrm rot="1853613">
            <a:off x="3967163" y="3435350"/>
            <a:ext cx="171450" cy="171450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62" name="Google Shape;762;p36"/>
          <p:cNvSpPr/>
          <p:nvPr/>
        </p:nvSpPr>
        <p:spPr>
          <a:xfrm rot="1853613">
            <a:off x="2905125" y="32004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63" name="Google Shape;763;p36"/>
          <p:cNvSpPr/>
          <p:nvPr/>
        </p:nvSpPr>
        <p:spPr>
          <a:xfrm rot="1853613">
            <a:off x="2408238" y="3500438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64" name="Google Shape;764;p36"/>
          <p:cNvSpPr/>
          <p:nvPr/>
        </p:nvSpPr>
        <p:spPr>
          <a:xfrm rot="1853613">
            <a:off x="2168525" y="2743200"/>
            <a:ext cx="171450" cy="17145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65" name="Google Shape;765;p36"/>
          <p:cNvSpPr/>
          <p:nvPr/>
        </p:nvSpPr>
        <p:spPr>
          <a:xfrm rot="1853613">
            <a:off x="3282950" y="3940176"/>
            <a:ext cx="171450" cy="169863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766" name="Google Shape;766;p36"/>
          <p:cNvCxnSpPr>
            <a:stCxn id="759" idx="3"/>
            <a:endCxn id="764" idx="0"/>
          </p:cNvCxnSpPr>
          <p:nvPr/>
        </p:nvCxnSpPr>
        <p:spPr>
          <a:xfrm flipH="1">
            <a:off x="2298273" y="2464369"/>
            <a:ext cx="574800" cy="29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36"/>
          <p:cNvCxnSpPr>
            <a:stCxn id="759" idx="6"/>
            <a:endCxn id="760" idx="2"/>
          </p:cNvCxnSpPr>
          <p:nvPr/>
        </p:nvCxnSpPr>
        <p:spPr>
          <a:xfrm>
            <a:off x="3029488" y="2487973"/>
            <a:ext cx="110100" cy="4041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36"/>
          <p:cNvCxnSpPr>
            <a:stCxn id="759" idx="5"/>
            <a:endCxn id="763" idx="1"/>
          </p:cNvCxnSpPr>
          <p:nvPr/>
        </p:nvCxnSpPr>
        <p:spPr>
          <a:xfrm flipH="1">
            <a:off x="2473106" y="2526616"/>
            <a:ext cx="504000" cy="97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36"/>
          <p:cNvCxnSpPr>
            <a:stCxn id="763" idx="6"/>
            <a:endCxn id="765" idx="2"/>
          </p:cNvCxnSpPr>
          <p:nvPr/>
        </p:nvCxnSpPr>
        <p:spPr>
          <a:xfrm>
            <a:off x="2567526" y="3630178"/>
            <a:ext cx="727500" cy="351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36"/>
          <p:cNvCxnSpPr>
            <a:stCxn id="763" idx="7"/>
            <a:endCxn id="761" idx="2"/>
          </p:cNvCxnSpPr>
          <p:nvPr/>
        </p:nvCxnSpPr>
        <p:spPr>
          <a:xfrm rot="10800000" flipH="1">
            <a:off x="2577103" y="3477070"/>
            <a:ext cx="1402200" cy="882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36"/>
          <p:cNvCxnSpPr>
            <a:stCxn id="764" idx="6"/>
            <a:endCxn id="762" idx="2"/>
          </p:cNvCxnSpPr>
          <p:nvPr/>
        </p:nvCxnSpPr>
        <p:spPr>
          <a:xfrm>
            <a:off x="2327813" y="2872940"/>
            <a:ext cx="589500" cy="369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2" name="Google Shape;772;p36"/>
          <p:cNvCxnSpPr>
            <a:stCxn id="764" idx="5"/>
          </p:cNvCxnSpPr>
          <p:nvPr/>
        </p:nvCxnSpPr>
        <p:spPr>
          <a:xfrm>
            <a:off x="2275143" y="2912065"/>
            <a:ext cx="146700" cy="629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36"/>
          <p:cNvCxnSpPr>
            <a:stCxn id="761" idx="2"/>
            <a:endCxn id="762" idx="6"/>
          </p:cNvCxnSpPr>
          <p:nvPr/>
        </p:nvCxnSpPr>
        <p:spPr>
          <a:xfrm rot="10800000">
            <a:off x="3064325" y="3330060"/>
            <a:ext cx="915000" cy="147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36"/>
          <p:cNvCxnSpPr>
            <a:stCxn id="760" idx="4"/>
            <a:endCxn id="762" idx="0"/>
          </p:cNvCxnSpPr>
          <p:nvPr/>
        </p:nvCxnSpPr>
        <p:spPr>
          <a:xfrm flipH="1">
            <a:off x="3034792" y="3008964"/>
            <a:ext cx="134700" cy="2037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36"/>
          <p:cNvCxnSpPr>
            <a:stCxn id="759" idx="7"/>
            <a:endCxn id="761" idx="2"/>
          </p:cNvCxnSpPr>
          <p:nvPr/>
        </p:nvCxnSpPr>
        <p:spPr>
          <a:xfrm>
            <a:off x="3038777" y="2423546"/>
            <a:ext cx="940500" cy="1053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36"/>
          <p:cNvCxnSpPr>
            <a:stCxn id="761" idx="3"/>
            <a:endCxn id="765" idx="7"/>
          </p:cNvCxnSpPr>
          <p:nvPr/>
        </p:nvCxnSpPr>
        <p:spPr>
          <a:xfrm flipH="1">
            <a:off x="3451648" y="3541968"/>
            <a:ext cx="518100" cy="462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36"/>
          <p:cNvCxnSpPr>
            <a:stCxn id="765" idx="1"/>
            <a:endCxn id="762" idx="5"/>
          </p:cNvCxnSpPr>
          <p:nvPr/>
        </p:nvCxnSpPr>
        <p:spPr>
          <a:xfrm rot="10800000">
            <a:off x="3011794" y="3369149"/>
            <a:ext cx="335700" cy="573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36"/>
          <p:cNvCxnSpPr>
            <a:stCxn id="759" idx="7"/>
            <a:endCxn id="753" idx="2"/>
          </p:cNvCxnSpPr>
          <p:nvPr/>
        </p:nvCxnSpPr>
        <p:spPr>
          <a:xfrm>
            <a:off x="3038777" y="2423546"/>
            <a:ext cx="917400" cy="85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36"/>
          <p:cNvCxnSpPr>
            <a:stCxn id="760" idx="7"/>
            <a:endCxn id="753" idx="3"/>
          </p:cNvCxnSpPr>
          <p:nvPr/>
        </p:nvCxnSpPr>
        <p:spPr>
          <a:xfrm rot="10800000" flipH="1">
            <a:off x="3295952" y="2569171"/>
            <a:ext cx="685200" cy="3465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36"/>
          <p:cNvCxnSpPr>
            <a:stCxn id="761" idx="7"/>
            <a:endCxn id="754" idx="3"/>
          </p:cNvCxnSpPr>
          <p:nvPr/>
        </p:nvCxnSpPr>
        <p:spPr>
          <a:xfrm>
            <a:off x="4136028" y="3500182"/>
            <a:ext cx="981900" cy="546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36"/>
          <p:cNvCxnSpPr>
            <a:stCxn id="761" idx="1"/>
            <a:endCxn id="753" idx="4"/>
          </p:cNvCxnSpPr>
          <p:nvPr/>
        </p:nvCxnSpPr>
        <p:spPr>
          <a:xfrm rot="10800000" flipH="1">
            <a:off x="4031995" y="2594035"/>
            <a:ext cx="9900" cy="843900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82" name="Google Shape;782;p36"/>
          <p:cNvCxnSpPr>
            <a:stCxn id="759" idx="7"/>
            <a:endCxn id="755" idx="3"/>
          </p:cNvCxnSpPr>
          <p:nvPr/>
        </p:nvCxnSpPr>
        <p:spPr>
          <a:xfrm rot="10800000" flipH="1">
            <a:off x="3038777" y="1859246"/>
            <a:ext cx="1637700" cy="5643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36"/>
          <p:cNvCxnSpPr>
            <a:stCxn id="753" idx="6"/>
            <a:endCxn id="755" idx="3"/>
          </p:cNvCxnSpPr>
          <p:nvPr/>
        </p:nvCxnSpPr>
        <p:spPr>
          <a:xfrm rot="10800000" flipH="1">
            <a:off x="4127500" y="1859244"/>
            <a:ext cx="549000" cy="6498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36"/>
          <p:cNvCxnSpPr>
            <a:stCxn id="752" idx="4"/>
            <a:endCxn id="754" idx="1"/>
          </p:cNvCxnSpPr>
          <p:nvPr/>
        </p:nvCxnSpPr>
        <p:spPr>
          <a:xfrm>
            <a:off x="4651375" y="2540000"/>
            <a:ext cx="466500" cy="8934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5" name="Google Shape;785;p36"/>
          <p:cNvSpPr txBox="1"/>
          <p:nvPr/>
        </p:nvSpPr>
        <p:spPr>
          <a:xfrm>
            <a:off x="3887788" y="1998663"/>
            <a:ext cx="2872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endParaRPr/>
          </a:p>
        </p:txBody>
      </p:sp>
      <p:sp>
        <p:nvSpPr>
          <p:cNvPr id="786" name="Google Shape;786;p36"/>
          <p:cNvSpPr txBox="1"/>
          <p:nvPr/>
        </p:nvSpPr>
        <p:spPr>
          <a:xfrm>
            <a:off x="3910014" y="3656013"/>
            <a:ext cx="2873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lang="en-US" sz="1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endParaRPr/>
          </a:p>
        </p:txBody>
      </p:sp>
      <p:cxnSp>
        <p:nvCxnSpPr>
          <p:cNvPr id="787" name="Google Shape;787;p36"/>
          <p:cNvCxnSpPr>
            <a:stCxn id="765" idx="0"/>
            <a:endCxn id="753" idx="3"/>
          </p:cNvCxnSpPr>
          <p:nvPr/>
        </p:nvCxnSpPr>
        <p:spPr>
          <a:xfrm rot="10800000" flipH="1">
            <a:off x="3412283" y="2569226"/>
            <a:ext cx="568800" cy="1383000"/>
          </a:xfrm>
          <a:prstGeom prst="straightConnector1">
            <a:avLst/>
          </a:prstGeom>
          <a:noFill/>
          <a:ln w="444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7"/>
          <p:cNvSpPr txBox="1"/>
          <p:nvPr/>
        </p:nvSpPr>
        <p:spPr>
          <a:xfrm>
            <a:off x="2159001" y="2921001"/>
            <a:ext cx="76358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heuristic is the best?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798" name="Google Shape;798;p38"/>
          <p:cNvSpPr txBox="1">
            <a:spLocks noGrp="1"/>
          </p:cNvSpPr>
          <p:nvPr>
            <p:ph type="body" idx="1"/>
          </p:nvPr>
        </p:nvSpPr>
        <p:spPr>
          <a:xfrm>
            <a:off x="609599" y="1068388"/>
            <a:ext cx="10986287" cy="497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Collaboration networks of physicists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Core nodes: authors who published at least 3 papers during the training period and at least 3 papers during test period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Training data: graph G(</a:t>
            </a:r>
            <a:r>
              <a:rPr lang="en-US" i="1"/>
              <a:t>t</a:t>
            </a:r>
            <a:r>
              <a:rPr lang="en-US" baseline="-25000"/>
              <a:t>0</a:t>
            </a:r>
            <a:r>
              <a:rPr lang="en-US"/>
              <a:t>, </a:t>
            </a:r>
            <a:r>
              <a:rPr lang="en-US" i="1"/>
              <a:t>t</a:t>
            </a:r>
            <a:r>
              <a:rPr lang="en-US" baseline="-25000"/>
              <a:t>0</a:t>
            </a:r>
            <a:r>
              <a:rPr lang="en-US"/>
              <a:t>’) of collaborations during time period [</a:t>
            </a:r>
            <a:r>
              <a:rPr lang="en-US" i="1"/>
              <a:t>t</a:t>
            </a:r>
            <a:r>
              <a:rPr lang="en-US" baseline="-25000"/>
              <a:t>0</a:t>
            </a:r>
            <a:r>
              <a:rPr lang="en-US"/>
              <a:t>, </a:t>
            </a:r>
            <a:r>
              <a:rPr lang="en-US" i="1"/>
              <a:t>t</a:t>
            </a:r>
            <a:r>
              <a:rPr lang="en-US" baseline="-25000"/>
              <a:t>0</a:t>
            </a:r>
            <a:r>
              <a:rPr lang="en-US"/>
              <a:t>‘] with V core nodes and </a:t>
            </a:r>
            <a:r>
              <a:rPr lang="en-US" i="1"/>
              <a:t>E</a:t>
            </a:r>
            <a:r>
              <a:rPr lang="en-US" i="1" baseline="-25000"/>
              <a:t>old</a:t>
            </a:r>
            <a:r>
              <a:rPr lang="en-US"/>
              <a:t> edges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 data: graph G(</a:t>
            </a:r>
            <a:r>
              <a:rPr lang="en-US" i="1"/>
              <a:t>t</a:t>
            </a:r>
            <a:r>
              <a:rPr lang="en-US" baseline="-25000"/>
              <a:t>1</a:t>
            </a:r>
            <a:r>
              <a:rPr lang="en-US"/>
              <a:t>, </a:t>
            </a:r>
            <a:r>
              <a:rPr lang="en-US" i="1"/>
              <a:t>t</a:t>
            </a:r>
            <a:r>
              <a:rPr lang="en-US" baseline="-25000"/>
              <a:t>1</a:t>
            </a:r>
            <a:r>
              <a:rPr lang="en-US"/>
              <a:t>’) of collaborations during a later time period [</a:t>
            </a:r>
            <a:r>
              <a:rPr lang="en-US" i="1"/>
              <a:t>t</a:t>
            </a:r>
            <a:r>
              <a:rPr lang="en-US" baseline="-25000"/>
              <a:t>1</a:t>
            </a:r>
            <a:r>
              <a:rPr lang="en-US"/>
              <a:t>, </a:t>
            </a:r>
            <a:r>
              <a:rPr lang="en-US" i="1"/>
              <a:t>t</a:t>
            </a:r>
            <a:r>
              <a:rPr lang="en-US" baseline="-25000"/>
              <a:t>1</a:t>
            </a:r>
            <a:r>
              <a:rPr lang="en-US"/>
              <a:t>’] with V core nodes and </a:t>
            </a:r>
            <a:r>
              <a:rPr lang="en-US" i="1"/>
              <a:t>E</a:t>
            </a:r>
            <a:r>
              <a:rPr lang="en-US" i="1" baseline="-25000"/>
              <a:t>new</a:t>
            </a:r>
            <a:r>
              <a:rPr lang="en-US"/>
              <a:t> edges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99" name="Google Shape;79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2300" y="4376739"/>
            <a:ext cx="54673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Evaluation metric</a:t>
            </a:r>
            <a:endParaRPr/>
          </a:p>
        </p:txBody>
      </p:sp>
      <p:sp>
        <p:nvSpPr>
          <p:cNvPr id="805" name="Google Shape;805;p39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Link prediction algorithm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lang="en-US" sz="2000"/>
              <a:t>Score node pairs using a heuristic </a:t>
            </a:r>
            <a:r>
              <a:rPr lang="en-US" sz="2000" i="1"/>
              <a:t>p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</a:pPr>
            <a:r>
              <a:rPr lang="en-US" sz="2000"/>
              <a:t>New links more likely among high scoring pairs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link prediction heuristic </a:t>
            </a:r>
            <a:r>
              <a:rPr lang="en-US" i="1"/>
              <a:t>p</a:t>
            </a:r>
            <a:r>
              <a:rPr lang="en-US"/>
              <a:t> outputs a ranked list </a:t>
            </a:r>
            <a:r>
              <a:rPr lang="en-US" i="1"/>
              <a:t>L</a:t>
            </a:r>
            <a:r>
              <a:rPr lang="en-US"/>
              <a:t> of new collaborations: pairs in VxV-</a:t>
            </a:r>
            <a:r>
              <a:rPr lang="en-US" i="1"/>
              <a:t>E</a:t>
            </a:r>
            <a:r>
              <a:rPr lang="en-US" i="1" baseline="-25000"/>
              <a:t>old</a:t>
            </a:r>
            <a:r>
              <a:rPr lang="en-US"/>
              <a:t>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Focus evaluation on new links </a:t>
            </a:r>
            <a:r>
              <a:rPr lang="en-US" i="1"/>
              <a:t>E</a:t>
            </a:r>
            <a:r>
              <a:rPr lang="en-US" i="1" baseline="-25000"/>
              <a:t>new</a:t>
            </a:r>
            <a:r>
              <a:rPr lang="en-US"/>
              <a:t>* between core nodes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Performance metric: How many of the top </a:t>
            </a:r>
            <a:r>
              <a:rPr lang="en-US" i="1"/>
              <a:t>n</a:t>
            </a:r>
            <a:r>
              <a:rPr lang="en-US"/>
              <a:t> pairs in ranked list </a:t>
            </a:r>
            <a:r>
              <a:rPr lang="en-US" i="1"/>
              <a:t>L</a:t>
            </a:r>
            <a:r>
              <a:rPr lang="en-US"/>
              <a:t> are the actual new nodes in </a:t>
            </a:r>
            <a:r>
              <a:rPr lang="en-US" i="1"/>
              <a:t>E</a:t>
            </a:r>
            <a:r>
              <a:rPr lang="en-US" i="1" baseline="-25000"/>
              <a:t>new</a:t>
            </a:r>
            <a:r>
              <a:rPr lang="en-US"/>
              <a:t>*?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</p:txBody>
      </p:sp>
      <p:pic>
        <p:nvPicPr>
          <p:cNvPr id="811" name="Google Shape;81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7175" y="342900"/>
            <a:ext cx="6248400" cy="63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0"/>
          <p:cNvSpPr txBox="1"/>
          <p:nvPr/>
        </p:nvSpPr>
        <p:spPr>
          <a:xfrm>
            <a:off x="2038350" y="1685925"/>
            <a:ext cx="2343150" cy="92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Heuristics vs random predictor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1"/>
          <p:cNvSpPr txBox="1">
            <a:spLocks noGrp="1"/>
          </p:cNvSpPr>
          <p:nvPr>
            <p:ph type="title"/>
          </p:nvPr>
        </p:nvSpPr>
        <p:spPr>
          <a:xfrm>
            <a:off x="914400" y="2225675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AND GRAPH EMBEDDING</a:t>
            </a:r>
            <a:br>
              <a:rPr lang="en-US"/>
            </a:br>
            <a:endParaRPr/>
          </a:p>
        </p:txBody>
      </p:sp>
      <p:sp>
        <p:nvSpPr>
          <p:cNvPr id="818" name="Google Shape;818;p4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Slides courtesy of Leskovec, Hamilton, Sosic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42"/>
          <p:cNvGrpSpPr/>
          <p:nvPr/>
        </p:nvGrpSpPr>
        <p:grpSpPr>
          <a:xfrm>
            <a:off x="1552387" y="727116"/>
            <a:ext cx="8861552" cy="3099816"/>
            <a:chOff x="178308" y="1694688"/>
            <a:chExt cx="6646164" cy="2324862"/>
          </a:xfrm>
        </p:grpSpPr>
        <p:pic>
          <p:nvPicPr>
            <p:cNvPr id="824" name="Google Shape;824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8308" y="1780364"/>
              <a:ext cx="6646164" cy="2239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5" name="Google Shape;825;p42"/>
            <p:cNvSpPr/>
            <p:nvPr/>
          </p:nvSpPr>
          <p:spPr>
            <a:xfrm>
              <a:off x="3733800" y="1694688"/>
              <a:ext cx="3810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178308" y="1733550"/>
              <a:ext cx="3810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Embeddings</a:t>
            </a:r>
            <a:endParaRPr/>
          </a:p>
        </p:txBody>
      </p:sp>
      <p:sp>
        <p:nvSpPr>
          <p:cNvPr id="828" name="Google Shape;828;p42"/>
          <p:cNvSpPr txBox="1"/>
          <p:nvPr/>
        </p:nvSpPr>
        <p:spPr>
          <a:xfrm>
            <a:off x="6437376" y="2633472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9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9" name="Google Shape;829;p42"/>
          <p:cNvSpPr/>
          <p:nvPr/>
        </p:nvSpPr>
        <p:spPr>
          <a:xfrm>
            <a:off x="810876" y="4538132"/>
            <a:ext cx="1096433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Intuition: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 embedding of nodes to d-dimensions so that “similar” nodes in the graph have embeddings that are close together.</a:t>
            </a:r>
            <a:endParaRPr sz="2800" i="1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cf </a:t>
            </a: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Graph as text, and nodes as words.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0" name="Google Shape;830;p42"/>
          <p:cNvSpPr txBox="1"/>
          <p:nvPr/>
        </p:nvSpPr>
        <p:spPr>
          <a:xfrm>
            <a:off x="7924800" y="3725332"/>
            <a:ext cx="16764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Output</a:t>
            </a:r>
            <a:endParaRPr/>
          </a:p>
        </p:txBody>
      </p:sp>
      <p:sp>
        <p:nvSpPr>
          <p:cNvPr id="831" name="Google Shape;831;p42"/>
          <p:cNvSpPr txBox="1"/>
          <p:nvPr/>
        </p:nvSpPr>
        <p:spPr>
          <a:xfrm>
            <a:off x="2844800" y="3725332"/>
            <a:ext cx="137972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large are social networks?</a:t>
            </a:r>
            <a:br>
              <a:rPr lang="en-US"/>
            </a:b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The Milgram experiment (1963)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609601" y="1146052"/>
            <a:ext cx="10980929" cy="293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Stanley Milgram asked 160 random people in Kansas and Nebraska to deliver a letter to a stock broker in Boston. 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i="1"/>
              <a:t>If you do not know the target, do not try to contact him directly. Instead, mail this letter... to a personal acquaintance who is more likely than you to know the target... you must know this person on a first-name basis.</a:t>
            </a:r>
            <a:r>
              <a:rPr lang="en-US" sz="2000"/>
              <a:t> 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How long would it take? </a:t>
            </a:r>
            <a:endParaRPr/>
          </a:p>
        </p:txBody>
      </p:sp>
      <p:pic>
        <p:nvPicPr>
          <p:cNvPr id="106" name="Google Shape;106;p5" descr="http://www.decentralized-search.com/bilder/milgram-rou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621" y="4084639"/>
            <a:ext cx="7862888" cy="213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3"/>
          <p:cNvSpPr txBox="1"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Embedding Nodes</a:t>
            </a:r>
            <a:endParaRPr/>
          </a:p>
        </p:txBody>
      </p:sp>
      <p:sp>
        <p:nvSpPr>
          <p:cNvPr id="838" name="Google Shape;838;p43"/>
          <p:cNvSpPr txBox="1">
            <a:spLocks noGrp="1"/>
          </p:cNvSpPr>
          <p:nvPr>
            <p:ph type="ftr" idx="11"/>
          </p:nvPr>
        </p:nvSpPr>
        <p:spPr>
          <a:xfrm>
            <a:off x="408450" y="6044621"/>
            <a:ext cx="4495800" cy="11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Representation Learning on Networks, snap.stanford.edu/proj/embeddings-www, WWW 2018</a:t>
            </a:r>
            <a:endParaRPr/>
          </a:p>
        </p:txBody>
      </p:sp>
      <p:sp>
        <p:nvSpPr>
          <p:cNvPr id="839" name="Google Shape;839;p43"/>
          <p:cNvSpPr txBox="1">
            <a:spLocks noGrp="1"/>
          </p:cNvSpPr>
          <p:nvPr>
            <p:ph type="sldNum" idx="12"/>
          </p:nvPr>
        </p:nvSpPr>
        <p:spPr>
          <a:xfrm>
            <a:off x="4914900" y="4575525"/>
            <a:ext cx="1600200" cy="1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</a:t>
            </a:fld>
            <a:endParaRPr sz="70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0" name="Google Shape;840;p43"/>
          <p:cNvSpPr txBox="1"/>
          <p:nvPr/>
        </p:nvSpPr>
        <p:spPr>
          <a:xfrm>
            <a:off x="6437376" y="2176270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9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41" name="Google Shape;84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6321" y="2502510"/>
            <a:ext cx="7990187" cy="34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43"/>
          <p:cNvSpPr txBox="1"/>
          <p:nvPr/>
        </p:nvSpPr>
        <p:spPr>
          <a:xfrm>
            <a:off x="1547217" y="1115439"/>
            <a:ext cx="8874920" cy="204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marR="0" lvl="0" indent="-457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Goal is to encode nodes so that </a:t>
            </a:r>
            <a:r>
              <a:rPr lang="en-US" sz="280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similarity in the embedding space (e.g., dot product) </a:t>
            </a: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approximates </a:t>
            </a:r>
            <a:r>
              <a:rPr lang="en-US" sz="28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similarity in the original network. 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4"/>
          <p:cNvSpPr txBox="1">
            <a:spLocks noGrp="1"/>
          </p:cNvSpPr>
          <p:nvPr>
            <p:ph type="title"/>
          </p:nvPr>
        </p:nvSpPr>
        <p:spPr>
          <a:xfrm>
            <a:off x="1524000" y="126439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Node Embeddings</a:t>
            </a:r>
            <a:endParaRPr/>
          </a:p>
        </p:txBody>
      </p:sp>
      <p:sp>
        <p:nvSpPr>
          <p:cNvPr id="849" name="Google Shape;849;p44"/>
          <p:cNvSpPr txBox="1">
            <a:spLocks noGrp="1"/>
          </p:cNvSpPr>
          <p:nvPr>
            <p:ph type="body" idx="1"/>
          </p:nvPr>
        </p:nvSpPr>
        <p:spPr>
          <a:xfrm>
            <a:off x="1656947" y="1444170"/>
            <a:ext cx="9072351" cy="334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60958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b="1"/>
              <a:t>Define an encoder </a:t>
            </a:r>
            <a:r>
              <a:rPr lang="en-US"/>
              <a:t>(i.e., a mapping from nodes to embeddings)</a:t>
            </a:r>
            <a:endParaRPr/>
          </a:p>
          <a:p>
            <a:pPr marL="609585" lvl="0" indent="-60958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b="1"/>
              <a:t>Define a node similarity function </a:t>
            </a:r>
            <a:r>
              <a:rPr lang="en-US"/>
              <a:t>(i.e., a measure of similarity in the original network).</a:t>
            </a:r>
            <a:endParaRPr/>
          </a:p>
          <a:p>
            <a:pPr marL="609585" lvl="0" indent="-60958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b="1"/>
              <a:t>Optimize the parameters of the encoder so that:</a:t>
            </a:r>
            <a:endParaRPr/>
          </a:p>
        </p:txBody>
      </p:sp>
      <p:pic>
        <p:nvPicPr>
          <p:cNvPr id="850" name="Google Shape;8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4552" y="4061671"/>
            <a:ext cx="5437139" cy="643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5"/>
          <p:cNvSpPr txBox="1"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Random-walk Embeddings</a:t>
            </a:r>
            <a:endParaRPr/>
          </a:p>
        </p:txBody>
      </p:sp>
      <p:sp>
        <p:nvSpPr>
          <p:cNvPr id="856" name="Google Shape;856;p45"/>
          <p:cNvSpPr txBox="1"/>
          <p:nvPr/>
        </p:nvSpPr>
        <p:spPr>
          <a:xfrm>
            <a:off x="5283200" y="2559069"/>
            <a:ext cx="4876800" cy="287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probability that </a:t>
            </a:r>
            <a:r>
              <a:rPr lang="en-US" sz="3600" i="1">
                <a:solidFill>
                  <a:schemeClr val="accent1"/>
                </a:solidFill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r>
              <a:rPr lang="en-US" sz="36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and </a:t>
            </a:r>
            <a:r>
              <a:rPr lang="en-US" sz="3600" i="1">
                <a:solidFill>
                  <a:schemeClr val="accent1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r>
              <a:rPr lang="en-US" sz="36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co-occur on a random walk over the network</a:t>
            </a:r>
            <a:endParaRPr/>
          </a:p>
        </p:txBody>
      </p:sp>
      <p:pic>
        <p:nvPicPr>
          <p:cNvPr id="857" name="Google Shape;85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2862" y="3258127"/>
            <a:ext cx="2887133" cy="107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6"/>
          <p:cNvSpPr txBox="1"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Random-walk Embeddings</a:t>
            </a:r>
            <a:endParaRPr/>
          </a:p>
        </p:txBody>
      </p:sp>
      <p:sp>
        <p:nvSpPr>
          <p:cNvPr id="863" name="Google Shape;863;p46"/>
          <p:cNvSpPr txBox="1">
            <a:spLocks noGrp="1"/>
          </p:cNvSpPr>
          <p:nvPr>
            <p:ph type="sldNum" idx="12"/>
          </p:nvPr>
        </p:nvSpPr>
        <p:spPr>
          <a:xfrm>
            <a:off x="4914900" y="5032727"/>
            <a:ext cx="1600200" cy="1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53</a:t>
            </a:fld>
            <a:endParaRPr sz="70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4" name="Google Shape;864;p46"/>
          <p:cNvSpPr txBox="1">
            <a:spLocks noGrp="1"/>
          </p:cNvSpPr>
          <p:nvPr>
            <p:ph type="body" idx="1"/>
          </p:nvPr>
        </p:nvSpPr>
        <p:spPr>
          <a:xfrm>
            <a:off x="801537" y="1209178"/>
            <a:ext cx="5805366" cy="534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60958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AutoNum type="arabicPeriod"/>
            </a:pPr>
            <a:r>
              <a:rPr lang="en-US" sz="2667"/>
              <a:t>Estimate probability of visiting node </a:t>
            </a:r>
            <a:r>
              <a:rPr lang="en-US" sz="2667" i="1"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r>
              <a:rPr lang="en-US" sz="2667" i="1"/>
              <a:t> </a:t>
            </a:r>
            <a:r>
              <a:rPr lang="en-US" sz="2667"/>
              <a:t>on a random walk starting from node</a:t>
            </a:r>
            <a:r>
              <a:rPr lang="en-US" sz="2667" i="1"/>
              <a:t> </a:t>
            </a:r>
            <a:r>
              <a:rPr lang="en-US" sz="2667" i="1"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r>
              <a:rPr lang="en-US" sz="2667" i="1"/>
              <a:t> </a:t>
            </a:r>
            <a:r>
              <a:rPr lang="en-US" sz="2667"/>
              <a:t>using some random walk strategy </a:t>
            </a:r>
            <a:r>
              <a:rPr lang="en-US" sz="2667" i="1">
                <a:latin typeface="Cambria Math"/>
                <a:ea typeface="Cambria Math"/>
                <a:cs typeface="Cambria Math"/>
                <a:sym typeface="Cambria Math"/>
              </a:rPr>
              <a:t>R</a:t>
            </a:r>
            <a:r>
              <a:rPr lang="en-US" sz="2667"/>
              <a:t>.</a:t>
            </a:r>
            <a:endParaRPr/>
          </a:p>
          <a:p>
            <a:pPr marL="609585" lvl="0" indent="-609585" algn="l" rtl="0">
              <a:spcBef>
                <a:spcPts val="53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AutoNum type="arabicPeriod"/>
            </a:pPr>
            <a:r>
              <a:rPr lang="en-US" sz="2667"/>
              <a:t>Optimize embeddings to encode these random walk statistics. 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65" name="Google Shape;86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8622" y="1239151"/>
            <a:ext cx="3608025" cy="206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200" y="3262914"/>
            <a:ext cx="3556000" cy="223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67"/>
              <a:t>How should we walk on a graph?</a:t>
            </a:r>
            <a:endParaRPr/>
          </a:p>
        </p:txBody>
      </p:sp>
      <p:sp>
        <p:nvSpPr>
          <p:cNvPr id="872" name="Google Shape;872;p47"/>
          <p:cNvSpPr txBox="1">
            <a:spLocks noGrp="1"/>
          </p:cNvSpPr>
          <p:nvPr>
            <p:ph type="body" idx="1"/>
          </p:nvPr>
        </p:nvSpPr>
        <p:spPr>
          <a:xfrm>
            <a:off x="1589386" y="1441096"/>
            <a:ext cx="8977015" cy="503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What strategies should we use to run these random walks?</a:t>
            </a:r>
            <a:endParaRPr/>
          </a:p>
          <a:p>
            <a:pPr marL="342900" lvl="0" indent="-342900" algn="l" rtl="0"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DeepWalk: runs fixed-length random walks starting from each node. Preserve higher-order proximity between nodes by maximizing the probability of observing the last k nodes and the next k nodes in the random walk centered at node. </a:t>
            </a:r>
            <a:endParaRPr/>
          </a:p>
          <a:p>
            <a:pPr marL="342900" lvl="0" indent="-342900" algn="l" rtl="0"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Node2vec: In contrast to DeepWalk, node2vec employs biased random walks that provide a trade-off between breadth-first and depth-first graph searches, and hence produces more informative embeddings than DeepWalk. </a:t>
            </a:r>
            <a:endParaRPr sz="3067"/>
          </a:p>
        </p:txBody>
      </p:sp>
      <p:sp>
        <p:nvSpPr>
          <p:cNvPr id="873" name="Google Shape;873;p47"/>
          <p:cNvSpPr txBox="1">
            <a:spLocks noGrp="1"/>
          </p:cNvSpPr>
          <p:nvPr>
            <p:ph type="sldNum" idx="12"/>
          </p:nvPr>
        </p:nvSpPr>
        <p:spPr>
          <a:xfrm>
            <a:off x="4914900" y="5032727"/>
            <a:ext cx="1600200" cy="1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54</a:t>
            </a:fld>
            <a:endParaRPr sz="70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Prediction with Embeddings</a:t>
            </a:r>
            <a:endParaRPr/>
          </a:p>
        </p:txBody>
      </p:sp>
      <p:pic>
        <p:nvPicPr>
          <p:cNvPr id="880" name="Google Shape;880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0906" y="2494818"/>
            <a:ext cx="9397400" cy="248562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8"/>
          <p:cNvSpPr txBox="1"/>
          <p:nvPr/>
        </p:nvSpPr>
        <p:spPr>
          <a:xfrm>
            <a:off x="1040905" y="1353204"/>
            <a:ext cx="982870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Hide 20% of the links in a graph and attempt to reconstruct them.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Rank pairs of node according to similarity (high similarity means they should be linked)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 of top k predicted links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Some methods perform better than others depending on data</a:t>
            </a:r>
            <a:endParaRPr dirty="0"/>
          </a:p>
        </p:txBody>
      </p:sp>
      <p:sp>
        <p:nvSpPr>
          <p:cNvPr id="882" name="Google Shape;882;p48"/>
          <p:cNvSpPr txBox="1"/>
          <p:nvPr/>
        </p:nvSpPr>
        <p:spPr>
          <a:xfrm>
            <a:off x="1196729" y="5142020"/>
            <a:ext cx="85011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https://pdf.sciencedirectassets.com/271505/1-s2.0-S0950705118X00112/1-s2.0-S0950705118301540/main.pdf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9"/>
          <p:cNvSpPr txBox="1"/>
          <p:nvPr/>
        </p:nvSpPr>
        <p:spPr>
          <a:xfrm>
            <a:off x="2159001" y="2921001"/>
            <a:ext cx="76358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Fairness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0"/>
          <p:cNvSpPr txBox="1">
            <a:spLocks noGrp="1"/>
          </p:cNvSpPr>
          <p:nvPr>
            <p:ph type="body" idx="1"/>
          </p:nvPr>
        </p:nvSpPr>
        <p:spPr>
          <a:xfrm>
            <a:off x="609601" y="2184850"/>
            <a:ext cx="10980929" cy="394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algorithmic glass ceiling: link recommendation algorithms affect degree distributions and decrease female representation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Mathematical analysis of conditions creating the glass ceiling effect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Propose a recommendation algorithm that mitigates some of the biases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94" name="Google Shape;894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1050" y="192820"/>
            <a:ext cx="106299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900" name="Google Shape;900;p51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Crawl Instagram’s public profiles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Through the Instagram API, collect profile information and recursively followed the lists of followers.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Profile name, username, unique id,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Photo meta-data: unique photo id, number of likes, number of comments, hashtags, location, timestamp, tagged users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total, 115, 796, 284 photos from 245, 038 different users over multiple months of 2014 and 2015.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Labeled genders of 92, 935 users: 53%, female and 47% male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Instagram activity graph</a:t>
            </a:r>
            <a:endParaRPr/>
          </a:p>
        </p:txBody>
      </p:sp>
      <p:sp>
        <p:nvSpPr>
          <p:cNvPr id="906" name="Google Shape;906;p52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Instagram activity graph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 million randomly sampled photos with 3-5 comments sampled from them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Create an edge between photo’s author and users who comment on it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553,628 nodes and 652,931 edges,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54% female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DBLP graph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Co-authorship graph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102, 263 nodes and 199, 679 edges,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19.3% female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Milgram experiment</a:t>
            </a:r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body" idx="1"/>
          </p:nvPr>
        </p:nvSpPr>
        <p:spPr>
          <a:xfrm>
            <a:off x="938676" y="1068388"/>
            <a:ext cx="9272124" cy="507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Within a few days the first letter arrived, passing through only two links.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Eventually 44 of the 160 letters made it to the target, some requiring close to a dozen intermediates.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median number of steps in completed chains was 5.5</a:t>
            </a:r>
          </a:p>
          <a:p>
            <a:pPr marL="800100" lvl="1">
              <a:spcBef>
                <a:spcPts val="560"/>
              </a:spcBef>
              <a:buSzPts val="2800"/>
              <a:buChar char="•"/>
            </a:pPr>
            <a:r>
              <a:rPr lang="en-US" dirty="0"/>
              <a:t>“six degrees of separation”</a:t>
            </a: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Organic growth vs growth by recommendation </a:t>
            </a:r>
            <a:endParaRPr/>
          </a:p>
        </p:txBody>
      </p:sp>
      <p:sp>
        <p:nvSpPr>
          <p:cNvPr id="912" name="Google Shape;912;p53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Organic growth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While females are 54% of the population, they represent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48% of users with degree &gt; 10 (top 1%)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45% of users with degree &gt; 2000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Recommendation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Use Adamic-Adar index to recommend new links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Suggests links to nodes with most common neighbors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 Random walk recommendation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Choose a 2-hop neighbor at random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Bias under algorithmic link recommendation</a:t>
            </a:r>
            <a:endParaRPr/>
          </a:p>
        </p:txBody>
      </p:sp>
      <p:pic>
        <p:nvPicPr>
          <p:cNvPr id="919" name="Google Shape;919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39491" y="1146175"/>
            <a:ext cx="6120955" cy="49799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0" name="Google Shape;920;p54"/>
          <p:cNvCxnSpPr/>
          <p:nvPr/>
        </p:nvCxnSpPr>
        <p:spPr>
          <a:xfrm>
            <a:off x="7460857" y="4677196"/>
            <a:ext cx="752559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21" name="Google Shape;921;p54"/>
          <p:cNvSpPr txBox="1"/>
          <p:nvPr/>
        </p:nvSpPr>
        <p:spPr>
          <a:xfrm>
            <a:off x="9103540" y="4936142"/>
            <a:ext cx="25493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Glass ceiling effect</a:t>
            </a:r>
            <a:endParaRPr/>
          </a:p>
        </p:txBody>
      </p:sp>
      <p:cxnSp>
        <p:nvCxnSpPr>
          <p:cNvPr id="922" name="Google Shape;922;p54"/>
          <p:cNvCxnSpPr/>
          <p:nvPr/>
        </p:nvCxnSpPr>
        <p:spPr>
          <a:xfrm rot="10800000">
            <a:off x="7994931" y="4758044"/>
            <a:ext cx="1108609" cy="388491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23" name="Google Shape;923;p54"/>
          <p:cNvSpPr/>
          <p:nvPr/>
        </p:nvSpPr>
        <p:spPr>
          <a:xfrm>
            <a:off x="2359497" y="3141983"/>
            <a:ext cx="6799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CCDF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525041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Representation of women within top-recommendations</a:t>
            </a:r>
            <a:endParaRPr/>
          </a:p>
        </p:txBody>
      </p:sp>
      <p:pic>
        <p:nvPicPr>
          <p:cNvPr id="929" name="Google Shape;929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7374" y="1146175"/>
            <a:ext cx="6185190" cy="4979988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55"/>
          <p:cNvSpPr txBox="1"/>
          <p:nvPr/>
        </p:nvSpPr>
        <p:spPr>
          <a:xfrm>
            <a:off x="9742811" y="2662280"/>
            <a:ext cx="2330506" cy="120032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fraction within Instagram network</a:t>
            </a:r>
            <a:endParaRPr/>
          </a:p>
        </p:txBody>
      </p:sp>
      <p:cxnSp>
        <p:nvCxnSpPr>
          <p:cNvPr id="931" name="Google Shape;931;p55"/>
          <p:cNvCxnSpPr>
            <a:stCxn id="930" idx="1"/>
          </p:cNvCxnSpPr>
          <p:nvPr/>
        </p:nvCxnSpPr>
        <p:spPr>
          <a:xfrm rot="10800000">
            <a:off x="9111611" y="2662145"/>
            <a:ext cx="631200" cy="600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32" name="Google Shape;932;p55"/>
          <p:cNvSpPr txBox="1"/>
          <p:nvPr/>
        </p:nvSpPr>
        <p:spPr>
          <a:xfrm>
            <a:off x="7525592" y="4178388"/>
            <a:ext cx="2540899" cy="120032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fraction within recommendations</a:t>
            </a:r>
            <a:endParaRPr/>
          </a:p>
        </p:txBody>
      </p:sp>
      <p:cxnSp>
        <p:nvCxnSpPr>
          <p:cNvPr id="933" name="Google Shape;933;p55"/>
          <p:cNvCxnSpPr>
            <a:stCxn id="932" idx="1"/>
          </p:cNvCxnSpPr>
          <p:nvPr/>
        </p:nvCxnSpPr>
        <p:spPr>
          <a:xfrm rot="10800000">
            <a:off x="6473492" y="4178253"/>
            <a:ext cx="1052100" cy="600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Glass ceiling in science</a:t>
            </a:r>
            <a:endParaRPr/>
          </a:p>
        </p:txBody>
      </p:sp>
      <p:sp>
        <p:nvSpPr>
          <p:cNvPr id="939" name="Google Shape;939;p56"/>
          <p:cNvSpPr txBox="1">
            <a:spLocks noGrp="1"/>
          </p:cNvSpPr>
          <p:nvPr>
            <p:ph type="body" idx="2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Number of citations is </a:t>
            </a:r>
            <a:r>
              <a:rPr lang="en-US" u="sng"/>
              <a:t>highly skewed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Most researchers have only a few citations, while a small number of researchers have large number of citations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Citations are highly skewed for men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Top men researchers have more citations than top women researchers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Google scholar searches?</a:t>
            </a:r>
            <a:endParaRPr/>
          </a:p>
        </p:txBody>
      </p:sp>
      <p:pic>
        <p:nvPicPr>
          <p:cNvPr id="940" name="Google Shape;940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175364"/>
            <a:ext cx="5384800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56"/>
          <p:cNvSpPr txBox="1"/>
          <p:nvPr/>
        </p:nvSpPr>
        <p:spPr>
          <a:xfrm>
            <a:off x="2275981" y="5890808"/>
            <a:ext cx="20520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citations</a:t>
            </a:r>
            <a:endParaRPr/>
          </a:p>
        </p:txBody>
      </p:sp>
      <p:sp>
        <p:nvSpPr>
          <p:cNvPr id="942" name="Google Shape;942;p56"/>
          <p:cNvSpPr txBox="1"/>
          <p:nvPr/>
        </p:nvSpPr>
        <p:spPr>
          <a:xfrm>
            <a:off x="5096026" y="1717133"/>
            <a:ext cx="6062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men</a:t>
            </a:r>
            <a:endParaRPr/>
          </a:p>
        </p:txBody>
      </p:sp>
      <p:sp>
        <p:nvSpPr>
          <p:cNvPr id="943" name="Google Shape;943;p56"/>
          <p:cNvSpPr txBox="1"/>
          <p:nvPr/>
        </p:nvSpPr>
        <p:spPr>
          <a:xfrm>
            <a:off x="4959681" y="4064000"/>
            <a:ext cx="6062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men</a:t>
            </a:r>
            <a:endParaRPr/>
          </a:p>
        </p:txBody>
      </p:sp>
      <p:sp>
        <p:nvSpPr>
          <p:cNvPr id="944" name="Google Shape;944;p56"/>
          <p:cNvSpPr txBox="1"/>
          <p:nvPr/>
        </p:nvSpPr>
        <p:spPr>
          <a:xfrm>
            <a:off x="2196211" y="1717133"/>
            <a:ext cx="891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women</a:t>
            </a:r>
            <a:endParaRPr/>
          </a:p>
        </p:txBody>
      </p:sp>
      <p:sp>
        <p:nvSpPr>
          <p:cNvPr id="945" name="Google Shape;945;p56"/>
          <p:cNvSpPr txBox="1"/>
          <p:nvPr/>
        </p:nvSpPr>
        <p:spPr>
          <a:xfrm>
            <a:off x="2196211" y="4077732"/>
            <a:ext cx="891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women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Gender disparity in citations</a:t>
            </a:r>
            <a:endParaRPr/>
          </a:p>
        </p:txBody>
      </p:sp>
      <p:pic>
        <p:nvPicPr>
          <p:cNvPr id="952" name="Google Shape;952;p57" descr="A close-up of a blue circle&#10;&#10;Description automatically generated with low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2113" y="1002733"/>
            <a:ext cx="4831851" cy="4710113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57"/>
          <p:cNvSpPr txBox="1"/>
          <p:nvPr/>
        </p:nvSpPr>
        <p:spPr>
          <a:xfrm>
            <a:off x="167640" y="4357754"/>
            <a:ext cx="201263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Subgraph of author-citation network: </a:t>
            </a: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women are red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rPr>
              <a:t>men are blue</a:t>
            </a:r>
            <a:endParaRPr/>
          </a:p>
        </p:txBody>
      </p:sp>
      <p:sp>
        <p:nvSpPr>
          <p:cNvPr id="954" name="Google Shape;95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57"/>
          <p:cNvSpPr txBox="1"/>
          <p:nvPr/>
        </p:nvSpPr>
        <p:spPr>
          <a:xfrm>
            <a:off x="2872455" y="5873338"/>
            <a:ext cx="419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https://arxiv.org/abs/2103.10944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57"/>
          <p:cNvSpPr txBox="1">
            <a:spLocks noGrp="1"/>
          </p:cNvSpPr>
          <p:nvPr>
            <p:ph type="body" idx="2"/>
          </p:nvPr>
        </p:nvSpPr>
        <p:spPr>
          <a:xfrm>
            <a:off x="6096000" y="1081572"/>
            <a:ext cx="5738446" cy="300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•"/>
            </a:pPr>
            <a:r>
              <a:rPr lang="en-US" sz="2400">
                <a:solidFill>
                  <a:srgbClr val="4A4A4A"/>
                </a:solidFill>
              </a:rPr>
              <a:t>d</a:t>
            </a:r>
            <a:r>
              <a:rPr lang="en-US" sz="2400" baseline="-25000">
                <a:solidFill>
                  <a:srgbClr val="4A4A4A"/>
                </a:solidFill>
              </a:rPr>
              <a:t>o</a:t>
            </a:r>
            <a:r>
              <a:rPr lang="en-US" sz="2400">
                <a:solidFill>
                  <a:srgbClr val="4A4A4A"/>
                </a:solidFill>
              </a:rPr>
              <a:t>(v): the number of authors who cite </a:t>
            </a:r>
            <a:r>
              <a:rPr lang="en-US" sz="2400" b="1">
                <a:solidFill>
                  <a:srgbClr val="4A4A4A"/>
                </a:solidFill>
              </a:rPr>
              <a:t>v </a:t>
            </a:r>
            <a:r>
              <a:rPr lang="en-US" sz="2400">
                <a:solidFill>
                  <a:srgbClr val="4A4A4A"/>
                </a:solidFill>
              </a:rPr>
              <a:t>(influence)</a:t>
            </a:r>
            <a:endParaRPr sz="2400" b="1">
              <a:solidFill>
                <a:srgbClr val="4A4A4A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A4A4A"/>
              </a:buClr>
              <a:buSzPts val="1800"/>
              <a:buChar char="•"/>
            </a:pPr>
            <a:r>
              <a:rPr lang="en-US" sz="2400">
                <a:solidFill>
                  <a:srgbClr val="4A4A4A"/>
                </a:solidFill>
              </a:rPr>
              <a:t>d</a:t>
            </a:r>
            <a:r>
              <a:rPr lang="en-US" sz="2400" baseline="-25000">
                <a:solidFill>
                  <a:srgbClr val="4A4A4A"/>
                </a:solidFill>
              </a:rPr>
              <a:t>i</a:t>
            </a:r>
            <a:r>
              <a:rPr lang="en-US" sz="2400">
                <a:solidFill>
                  <a:srgbClr val="4A4A4A"/>
                </a:solidFill>
              </a:rPr>
              <a:t>(v): the number of authors cited by </a:t>
            </a:r>
            <a:r>
              <a:rPr lang="en-US" sz="2400" b="1">
                <a:solidFill>
                  <a:srgbClr val="4A4A4A"/>
                </a:solidFill>
              </a:rPr>
              <a:t>v</a:t>
            </a:r>
            <a:r>
              <a:rPr lang="en-US" sz="2400">
                <a:solidFill>
                  <a:srgbClr val="4A4A4A"/>
                </a:solidFill>
              </a:rPr>
              <a:t> 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rgbClr val="4A4A4A"/>
              </a:buClr>
              <a:buSzPts val="1800"/>
              <a:buChar char="•"/>
            </a:pPr>
            <a:r>
              <a:rPr lang="en-US" sz="2400">
                <a:solidFill>
                  <a:srgbClr val="4A4A4A"/>
                </a:solidFill>
              </a:rPr>
              <a:t>Power inequality: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4A4A4A"/>
              </a:buClr>
              <a:buSzPts val="1800"/>
              <a:buChar char="–"/>
            </a:pPr>
            <a:r>
              <a:rPr lang="en-US" sz="2000">
                <a:solidFill>
                  <a:srgbClr val="4A4A4A"/>
                </a:solidFill>
              </a:rPr>
              <a:t>Which group has more influence: Red or Blue?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4A4A4A"/>
              </a:buClr>
              <a:buSzPts val="1800"/>
              <a:buChar char="–"/>
            </a:pPr>
            <a:r>
              <a:rPr lang="en-US" sz="2000">
                <a:solidFill>
                  <a:srgbClr val="4A4A4A"/>
                </a:solidFill>
              </a:rPr>
              <a:t>I=d</a:t>
            </a:r>
            <a:r>
              <a:rPr lang="en-US" sz="2000" baseline="-25000">
                <a:solidFill>
                  <a:srgbClr val="4A4A4A"/>
                </a:solidFill>
              </a:rPr>
              <a:t>o</a:t>
            </a:r>
            <a:r>
              <a:rPr lang="en-US" sz="2000">
                <a:solidFill>
                  <a:srgbClr val="4A4A4A"/>
                </a:solidFill>
              </a:rPr>
              <a:t>(Red)/d</a:t>
            </a:r>
            <a:r>
              <a:rPr lang="en-US" sz="2000" baseline="-25000">
                <a:solidFill>
                  <a:srgbClr val="4A4A4A"/>
                </a:solidFill>
              </a:rPr>
              <a:t>i</a:t>
            </a:r>
            <a:r>
              <a:rPr lang="en-US" sz="2000">
                <a:solidFill>
                  <a:srgbClr val="4A4A4A"/>
                </a:solidFill>
              </a:rPr>
              <a:t>(Red) * d</a:t>
            </a:r>
            <a:r>
              <a:rPr lang="en-US" sz="2000" baseline="-25000">
                <a:solidFill>
                  <a:srgbClr val="4A4A4A"/>
                </a:solidFill>
              </a:rPr>
              <a:t>i</a:t>
            </a:r>
            <a:r>
              <a:rPr lang="en-US" sz="2000">
                <a:solidFill>
                  <a:srgbClr val="4A4A4A"/>
                </a:solidFill>
              </a:rPr>
              <a:t>(Blue)/d</a:t>
            </a:r>
            <a:r>
              <a:rPr lang="en-US" sz="2000" baseline="-25000">
                <a:solidFill>
                  <a:srgbClr val="4A4A4A"/>
                </a:solidFill>
              </a:rPr>
              <a:t>o</a:t>
            </a:r>
            <a:r>
              <a:rPr lang="en-US" sz="2000">
                <a:solidFill>
                  <a:srgbClr val="4A4A4A"/>
                </a:solidFill>
              </a:rPr>
              <a:t>(Blue)</a:t>
            </a:r>
            <a:endParaRPr/>
          </a:p>
        </p:txBody>
      </p:sp>
      <p:pic>
        <p:nvPicPr>
          <p:cNvPr id="957" name="Google Shape;957;p57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3044" y="3673973"/>
            <a:ext cx="3761551" cy="2922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58" descr="Shape, circl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98656" y="799996"/>
            <a:ext cx="5009360" cy="48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5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Prestige bias in citations</a:t>
            </a:r>
            <a:endParaRPr/>
          </a:p>
        </p:txBody>
      </p:sp>
      <p:sp>
        <p:nvSpPr>
          <p:cNvPr id="965" name="Google Shape;965;p58"/>
          <p:cNvSpPr txBox="1">
            <a:spLocks noGrp="1"/>
          </p:cNvSpPr>
          <p:nvPr>
            <p:ph type="body" idx="2"/>
          </p:nvPr>
        </p:nvSpPr>
        <p:spPr>
          <a:xfrm>
            <a:off x="6095999" y="1081572"/>
            <a:ext cx="5826369" cy="300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•"/>
            </a:pPr>
            <a:r>
              <a:rPr lang="en-US" sz="2400">
                <a:solidFill>
                  <a:srgbClr val="4A4A4A"/>
                </a:solidFill>
              </a:rPr>
              <a:t>d</a:t>
            </a:r>
            <a:r>
              <a:rPr lang="en-US" sz="2400" baseline="-25000">
                <a:solidFill>
                  <a:srgbClr val="4A4A4A"/>
                </a:solidFill>
              </a:rPr>
              <a:t>o</a:t>
            </a:r>
            <a:r>
              <a:rPr lang="en-US" sz="2400">
                <a:solidFill>
                  <a:srgbClr val="4A4A4A"/>
                </a:solidFill>
              </a:rPr>
              <a:t>(v): the number of authors who cite </a:t>
            </a:r>
            <a:r>
              <a:rPr lang="en-US" sz="2400" b="1">
                <a:solidFill>
                  <a:srgbClr val="4A4A4A"/>
                </a:solidFill>
              </a:rPr>
              <a:t>v </a:t>
            </a:r>
            <a:r>
              <a:rPr lang="en-US" sz="2400">
                <a:solidFill>
                  <a:srgbClr val="4A4A4A"/>
                </a:solidFill>
              </a:rPr>
              <a:t>(influence)</a:t>
            </a:r>
            <a:endParaRPr sz="2400" b="1">
              <a:solidFill>
                <a:srgbClr val="4A4A4A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A4A4A"/>
              </a:buClr>
              <a:buSzPts val="1800"/>
              <a:buChar char="•"/>
            </a:pPr>
            <a:r>
              <a:rPr lang="en-US" sz="2400">
                <a:solidFill>
                  <a:srgbClr val="4A4A4A"/>
                </a:solidFill>
              </a:rPr>
              <a:t>d</a:t>
            </a:r>
            <a:r>
              <a:rPr lang="en-US" sz="2400" baseline="-25000">
                <a:solidFill>
                  <a:srgbClr val="4A4A4A"/>
                </a:solidFill>
              </a:rPr>
              <a:t>i</a:t>
            </a:r>
            <a:r>
              <a:rPr lang="en-US" sz="2400">
                <a:solidFill>
                  <a:srgbClr val="4A4A4A"/>
                </a:solidFill>
              </a:rPr>
              <a:t>(v): the number of authors cited by </a:t>
            </a:r>
            <a:r>
              <a:rPr lang="en-US" sz="2400" b="1">
                <a:solidFill>
                  <a:srgbClr val="4A4A4A"/>
                </a:solidFill>
              </a:rPr>
              <a:t>v</a:t>
            </a:r>
            <a:r>
              <a:rPr lang="en-US" sz="2400">
                <a:solidFill>
                  <a:srgbClr val="4A4A4A"/>
                </a:solidFill>
              </a:rPr>
              <a:t> 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rgbClr val="4A4A4A"/>
              </a:buClr>
              <a:buSzPts val="1800"/>
              <a:buChar char="•"/>
            </a:pPr>
            <a:r>
              <a:rPr lang="en-US" sz="2400">
                <a:solidFill>
                  <a:srgbClr val="4A4A4A"/>
                </a:solidFill>
              </a:rPr>
              <a:t>Power inequality: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4A4A4A"/>
              </a:buClr>
              <a:buSzPts val="1800"/>
              <a:buChar char="–"/>
            </a:pPr>
            <a:r>
              <a:rPr lang="en-US" sz="2000">
                <a:solidFill>
                  <a:srgbClr val="4A4A4A"/>
                </a:solidFill>
              </a:rPr>
              <a:t>Which group has more influence: Red or Blue?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4A4A4A"/>
              </a:buClr>
              <a:buSzPts val="1800"/>
              <a:buChar char="–"/>
            </a:pPr>
            <a:r>
              <a:rPr lang="en-US" sz="2000">
                <a:solidFill>
                  <a:srgbClr val="4A4A4A"/>
                </a:solidFill>
              </a:rPr>
              <a:t>I=d</a:t>
            </a:r>
            <a:r>
              <a:rPr lang="en-US" sz="2000" baseline="-25000">
                <a:solidFill>
                  <a:srgbClr val="4A4A4A"/>
                </a:solidFill>
              </a:rPr>
              <a:t>o</a:t>
            </a:r>
            <a:r>
              <a:rPr lang="en-US" sz="2000">
                <a:solidFill>
                  <a:srgbClr val="4A4A4A"/>
                </a:solidFill>
              </a:rPr>
              <a:t>(Red)/d</a:t>
            </a:r>
            <a:r>
              <a:rPr lang="en-US" sz="2000" baseline="-25000">
                <a:solidFill>
                  <a:srgbClr val="4A4A4A"/>
                </a:solidFill>
              </a:rPr>
              <a:t>i</a:t>
            </a:r>
            <a:r>
              <a:rPr lang="en-US" sz="2000">
                <a:solidFill>
                  <a:srgbClr val="4A4A4A"/>
                </a:solidFill>
              </a:rPr>
              <a:t>(Red) * d</a:t>
            </a:r>
            <a:r>
              <a:rPr lang="en-US" sz="2000" baseline="-25000">
                <a:solidFill>
                  <a:srgbClr val="4A4A4A"/>
                </a:solidFill>
              </a:rPr>
              <a:t>i</a:t>
            </a:r>
            <a:r>
              <a:rPr lang="en-US" sz="2000">
                <a:solidFill>
                  <a:srgbClr val="4A4A4A"/>
                </a:solidFill>
              </a:rPr>
              <a:t>(Blue)/d</a:t>
            </a:r>
            <a:r>
              <a:rPr lang="en-US" sz="2000" baseline="-25000">
                <a:solidFill>
                  <a:srgbClr val="4A4A4A"/>
                </a:solidFill>
              </a:rPr>
              <a:t>o</a:t>
            </a:r>
            <a:r>
              <a:rPr lang="en-US" sz="2000">
                <a:solidFill>
                  <a:srgbClr val="4A4A4A"/>
                </a:solidFill>
              </a:rPr>
              <a:t>(Blue)</a:t>
            </a:r>
            <a:endParaRPr/>
          </a:p>
        </p:txBody>
      </p:sp>
      <p:sp>
        <p:nvSpPr>
          <p:cNvPr id="966" name="Google Shape;966;p58"/>
          <p:cNvSpPr txBox="1"/>
          <p:nvPr/>
        </p:nvSpPr>
        <p:spPr>
          <a:xfrm>
            <a:off x="2872455" y="5873338"/>
            <a:ext cx="419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https://arxiv.org/abs/2103.10944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58"/>
          <p:cNvSpPr txBox="1"/>
          <p:nvPr/>
        </p:nvSpPr>
        <p:spPr>
          <a:xfrm>
            <a:off x="167640" y="4357754"/>
            <a:ext cx="201263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Subgraph of author-citation network: authors from </a:t>
            </a: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elite schools are red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rPr>
              <a:t>non-elite are blue</a:t>
            </a:r>
            <a:endParaRPr/>
          </a:p>
        </p:txBody>
      </p:sp>
      <p:sp>
        <p:nvSpPr>
          <p:cNvPr id="968" name="Google Shape;968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9" name="Google Shape;969;p58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5020" y="3743485"/>
            <a:ext cx="3657600" cy="279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Homophily creates citations disparity</a:t>
            </a:r>
            <a:endParaRPr/>
          </a:p>
        </p:txBody>
      </p:sp>
      <p:sp>
        <p:nvSpPr>
          <p:cNvPr id="976" name="Google Shape;976;p59"/>
          <p:cNvSpPr txBox="1"/>
          <p:nvPr/>
        </p:nvSpPr>
        <p:spPr>
          <a:xfrm>
            <a:off x="4123268" y="4837642"/>
            <a:ext cx="42948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Prestige Disparity: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00000"/>
                </a:solidFill>
                <a:latin typeface="Rockwell"/>
                <a:ea typeface="Rockwell"/>
                <a:cs typeface="Rockwell"/>
                <a:sym typeface="Rockwell"/>
              </a:rPr>
              <a:t>Red (elite institutions) are homophilic.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Rockwell"/>
                <a:ea typeface="Rockwell"/>
                <a:cs typeface="Rockwell"/>
                <a:sym typeface="Rockwell"/>
              </a:rPr>
              <a:t>Blue (non-elite) are heterophilic.</a:t>
            </a:r>
            <a:endParaRPr dirty="0"/>
          </a:p>
        </p:txBody>
      </p:sp>
      <p:cxnSp>
        <p:nvCxnSpPr>
          <p:cNvPr id="977" name="Google Shape;977;p59"/>
          <p:cNvCxnSpPr>
            <a:stCxn id="976" idx="0"/>
          </p:cNvCxnSpPr>
          <p:nvPr/>
        </p:nvCxnSpPr>
        <p:spPr>
          <a:xfrm rot="10800000" flipH="1">
            <a:off x="6270705" y="4504042"/>
            <a:ext cx="60900" cy="333600"/>
          </a:xfrm>
          <a:prstGeom prst="straightConnector1">
            <a:avLst/>
          </a:prstGeom>
          <a:noFill/>
          <a:ln w="38100" cap="flat" cmpd="sng">
            <a:solidFill>
              <a:srgbClr val="C4BD9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78" name="Google Shape;97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59"/>
          <p:cNvSpPr txBox="1"/>
          <p:nvPr/>
        </p:nvSpPr>
        <p:spPr>
          <a:xfrm>
            <a:off x="474135" y="2038011"/>
            <a:ext cx="42948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Gender Disparity: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Rockwell"/>
                <a:ea typeface="Rockwell"/>
                <a:cs typeface="Rockwell"/>
                <a:sym typeface="Rockwell"/>
              </a:rPr>
              <a:t>Blue (men) are homophilic (</a:t>
            </a:r>
            <a:r>
              <a:rPr lang="en-US" sz="1800">
                <a:solidFill>
                  <a:srgbClr val="4F81BD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ρ</a:t>
            </a:r>
            <a:r>
              <a:rPr lang="en-US" sz="1800">
                <a:solidFill>
                  <a:srgbClr val="4F81BD"/>
                </a:solidFill>
                <a:latin typeface="Rockwell"/>
                <a:ea typeface="Rockwell"/>
                <a:cs typeface="Rockwell"/>
                <a:sym typeface="Rockwell"/>
              </a:rPr>
              <a:t>&gt;0.5).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Rockwell"/>
                <a:ea typeface="Rockwell"/>
                <a:cs typeface="Rockwell"/>
                <a:sym typeface="Rockwell"/>
              </a:rPr>
              <a:t>Red (women) are mostly heterophilic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.</a:t>
            </a:r>
            <a:endParaRPr/>
          </a:p>
        </p:txBody>
      </p:sp>
      <p:sp>
        <p:nvSpPr>
          <p:cNvPr id="980" name="Google Shape;980;p59"/>
          <p:cNvSpPr txBox="1"/>
          <p:nvPr/>
        </p:nvSpPr>
        <p:spPr>
          <a:xfrm>
            <a:off x="8036437" y="1773193"/>
            <a:ext cx="4052420" cy="300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•"/>
            </a:pPr>
            <a:r>
              <a:rPr lang="en-US" sz="24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Measure homophily from citations data</a:t>
            </a:r>
            <a:endParaRPr/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Preference of Red authors to cite other authors</a:t>
            </a:r>
            <a:endParaRPr/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–"/>
            </a:pPr>
            <a:r>
              <a:rPr lang="en-US" sz="1600" b="0" i="1" u="none" strike="noStrike" cap="none">
                <a:solidFill>
                  <a:srgbClr val="4A4A4A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ρ</a:t>
            </a:r>
            <a:r>
              <a:rPr lang="en-US" sz="1600" b="0" i="1" u="none" strike="noStrike" cap="none" baseline="-25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600" b="0" i="0" u="none" strike="noStrike" cap="non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&gt; 0.5 means Red authors prefer to cite other Red authors</a:t>
            </a:r>
            <a:endParaRPr/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–"/>
            </a:pPr>
            <a:r>
              <a:rPr lang="en-US" sz="1600" b="0" i="1" u="none" strike="noStrike" cap="none">
                <a:solidFill>
                  <a:srgbClr val="4A4A4A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ρ</a:t>
            </a:r>
            <a:r>
              <a:rPr lang="en-US" sz="1600" b="0" i="1" u="none" strike="noStrike" cap="none" baseline="-25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600" b="0" i="0" u="none" strike="noStrike" cap="non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&lt; 0.5 means Red authors prefer to cite Blue authors</a:t>
            </a:r>
            <a:endParaRPr/>
          </a:p>
        </p:txBody>
      </p:sp>
      <p:pic>
        <p:nvPicPr>
          <p:cNvPr id="981" name="Google Shape;98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1961" y="1130925"/>
            <a:ext cx="8468078" cy="56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742570" y="1795474"/>
            <a:ext cx="2706859" cy="304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988" name="Google Shape;988;p60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Homophily plays a central role in the glass ceiling effect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Homophily creates advantages for some groups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Reducing disadvantages in networks?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Facebook is a very small world</a:t>
            </a:r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Ugander et al. directly measured distances between nodes in the Facebook social graph (May 2011)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721 million active users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68 billion symmetric friendship links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 average distance between the users was 4.74 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9526" y="2392364"/>
            <a:ext cx="4238625" cy="32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 this surprising?</a:t>
            </a:r>
            <a:endParaRPr/>
          </a:p>
        </p:txBody>
      </p:sp>
      <p:sp>
        <p:nvSpPr>
          <p:cNvPr id="125" name="Google Shape;125;p8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People do not have global knowledge of network structure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They only know their own acquaintances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Despite this, people were able to create short chains to the target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fundamental aspects of networks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People are connected by relatively short chains, even over large geographic distances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Networks are “small” (small-world). Why is this surprising?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People are able to find these short chains using local information only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Networks are searchable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Why is it surprising?</a:t>
            </a:r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Regular lattices (e.g., physical geography) do not have the small world property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Distances grow polynomially with system size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networks, distances grow logarithmically with network size</a:t>
            </a:r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6838" y="3311526"/>
            <a:ext cx="685800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SI Overview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3116</Words>
  <Application>Microsoft Macintosh PowerPoint</Application>
  <PresentationFormat>Widescreen</PresentationFormat>
  <Paragraphs>459</Paragraphs>
  <Slides>67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Calibri</vt:lpstr>
      <vt:lpstr>Cambria Math</vt:lpstr>
      <vt:lpstr>Times</vt:lpstr>
      <vt:lpstr>Helvetica Neue</vt:lpstr>
      <vt:lpstr>Helvetica Neue Light</vt:lpstr>
      <vt:lpstr>Rockwell</vt:lpstr>
      <vt:lpstr>Arial</vt:lpstr>
      <vt:lpstr>Noto Sans Symbols</vt:lpstr>
      <vt:lpstr>ISI Overview Theme</vt:lpstr>
      <vt:lpstr>BIAS IN NETWORKS: LINK PREDICTION</vt:lpstr>
      <vt:lpstr>Bias in networks</vt:lpstr>
      <vt:lpstr>Bias in Networks</vt:lpstr>
      <vt:lpstr>Other biases in networks</vt:lpstr>
      <vt:lpstr>How large are social networks? The Milgram experiment (1963)</vt:lpstr>
      <vt:lpstr>The Milgram experiment</vt:lpstr>
      <vt:lpstr>Facebook is a very small world</vt:lpstr>
      <vt:lpstr>Is this surprising?</vt:lpstr>
      <vt:lpstr>Why is it surprising?</vt:lpstr>
      <vt:lpstr>Implications</vt:lpstr>
      <vt:lpstr>Social networks are searchable</vt:lpstr>
      <vt:lpstr>Kleinberg model of geographic links</vt:lpstr>
      <vt:lpstr>How does this affect short chains?</vt:lpstr>
      <vt:lpstr>Strength of social ties</vt:lpstr>
      <vt:lpstr>Social ties</vt:lpstr>
      <vt:lpstr>Measuring tie strength</vt:lpstr>
      <vt:lpstr>Measuring tie strength</vt:lpstr>
      <vt:lpstr>A “bridge”</vt:lpstr>
      <vt:lpstr>Weak ties &amp; novel information: Job search study</vt:lpstr>
      <vt:lpstr>Job search study</vt:lpstr>
      <vt:lpstr>Length of chains</vt:lpstr>
      <vt:lpstr>Further proof</vt:lpstr>
      <vt:lpstr>PowerPoint Presentation</vt:lpstr>
      <vt:lpstr>Strength of weak ties</vt:lpstr>
      <vt:lpstr>PowerPoint Presentation</vt:lpstr>
      <vt:lpstr>Weak ties matter!</vt:lpstr>
      <vt:lpstr>Effect varies by industry</vt:lpstr>
      <vt:lpstr>Strength of social ties (review)</vt:lpstr>
      <vt:lpstr>Link Prediction</vt:lpstr>
      <vt:lpstr>Link insertion &amp; Web navigation</vt:lpstr>
      <vt:lpstr>Link insertion and Web navigation</vt:lpstr>
      <vt:lpstr>Item Recommendation</vt:lpstr>
      <vt:lpstr>Who to follow</vt:lpstr>
      <vt:lpstr>Link Prediction </vt:lpstr>
      <vt:lpstr>Methods for Link Prediction</vt:lpstr>
      <vt:lpstr>The Link-Prediction Problem for Social Networks (Liben-Nowell &amp; Kleinberg)</vt:lpstr>
      <vt:lpstr>The intuition</vt:lpstr>
      <vt:lpstr>Link prediction heuristics</vt:lpstr>
      <vt:lpstr>Local link prediction heuristics</vt:lpstr>
      <vt:lpstr>Local link prediction heuristics</vt:lpstr>
      <vt:lpstr>Link prediction heuristics</vt:lpstr>
      <vt:lpstr>Local link prediction heuristics</vt:lpstr>
      <vt:lpstr>Global link prediction heuristics</vt:lpstr>
      <vt:lpstr>PowerPoint Presentation</vt:lpstr>
      <vt:lpstr>Data</vt:lpstr>
      <vt:lpstr>Evaluation metric</vt:lpstr>
      <vt:lpstr>Results</vt:lpstr>
      <vt:lpstr>NODE AND GRAPH EMBEDDING </vt:lpstr>
      <vt:lpstr>Node Embeddings</vt:lpstr>
      <vt:lpstr>Embedding Nodes</vt:lpstr>
      <vt:lpstr>Learning Node Embeddings</vt:lpstr>
      <vt:lpstr>Random-walk Embeddings</vt:lpstr>
      <vt:lpstr>Random-walk Embeddings</vt:lpstr>
      <vt:lpstr>How should we walk on a graph?</vt:lpstr>
      <vt:lpstr>Link Prediction with Embeddings</vt:lpstr>
      <vt:lpstr>PowerPoint Presentation</vt:lpstr>
      <vt:lpstr>PowerPoint Presentation</vt:lpstr>
      <vt:lpstr>Data collection</vt:lpstr>
      <vt:lpstr>Instagram activity graph</vt:lpstr>
      <vt:lpstr>Organic growth vs growth by recommendation </vt:lpstr>
      <vt:lpstr>Bias under algorithmic link recommendation</vt:lpstr>
      <vt:lpstr>Representation of women within top-recommendations</vt:lpstr>
      <vt:lpstr>Glass ceiling in science</vt:lpstr>
      <vt:lpstr>Gender disparity in citations</vt:lpstr>
      <vt:lpstr>Prestige bias in citations</vt:lpstr>
      <vt:lpstr>Homophily creates citations disparity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BIAS IN NETWORKS: LINK PREDICTION</dc:title>
  <dc:creator>Kristina Lerman</dc:creator>
  <cp:lastModifiedBy>Keith Burghardt</cp:lastModifiedBy>
  <cp:revision>10</cp:revision>
  <dcterms:created xsi:type="dcterms:W3CDTF">2019-05-22T17:16:50Z</dcterms:created>
  <dcterms:modified xsi:type="dcterms:W3CDTF">2024-03-18T22:00:42Z</dcterms:modified>
</cp:coreProperties>
</file>